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72" r:id="rId4"/>
    <p:sldId id="260" r:id="rId5"/>
    <p:sldId id="262" r:id="rId6"/>
    <p:sldId id="269" r:id="rId7"/>
    <p:sldId id="273" r:id="rId8"/>
    <p:sldId id="290" r:id="rId9"/>
    <p:sldId id="274" r:id="rId10"/>
    <p:sldId id="275" r:id="rId11"/>
    <p:sldId id="282" r:id="rId12"/>
    <p:sldId id="277" r:id="rId13"/>
    <p:sldId id="278" r:id="rId14"/>
    <p:sldId id="283" r:id="rId15"/>
    <p:sldId id="284" r:id="rId16"/>
    <p:sldId id="279" r:id="rId17"/>
    <p:sldId id="280" r:id="rId18"/>
    <p:sldId id="281" r:id="rId19"/>
    <p:sldId id="285" r:id="rId20"/>
    <p:sldId id="289" r:id="rId21"/>
    <p:sldId id="286" r:id="rId22"/>
    <p:sldId id="288" r:id="rId23"/>
    <p:sldId id="287" r:id="rId24"/>
    <p:sldId id="265" r:id="rId25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1" autoAdjust="0"/>
    <p:restoredTop sz="98401" autoAdjust="0"/>
  </p:normalViewPr>
  <p:slideViewPr>
    <p:cSldViewPr>
      <p:cViewPr varScale="1">
        <p:scale>
          <a:sx n="73" d="100"/>
          <a:sy n="73" d="100"/>
        </p:scale>
        <p:origin x="130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AC529-489F-441E-A2FE-5700EF7BC5FA}" type="datetimeFigureOut">
              <a:rPr lang="en-GB" smtClean="0"/>
              <a:t>27/06/2019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D5009-1223-461A-BD4A-D6D57B320C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5500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AC529-489F-441E-A2FE-5700EF7BC5FA}" type="datetimeFigureOut">
              <a:rPr lang="en-GB" smtClean="0"/>
              <a:t>27/06/2019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D5009-1223-461A-BD4A-D6D57B320C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6092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AC529-489F-441E-A2FE-5700EF7BC5FA}" type="datetimeFigureOut">
              <a:rPr lang="en-GB" smtClean="0"/>
              <a:t>27/06/2019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D5009-1223-461A-BD4A-D6D57B320C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0535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AC529-489F-441E-A2FE-5700EF7BC5FA}" type="datetimeFigureOut">
              <a:rPr lang="en-GB" smtClean="0"/>
              <a:t>27/06/2019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D5009-1223-461A-BD4A-D6D57B320C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2707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AC529-489F-441E-A2FE-5700EF7BC5FA}" type="datetimeFigureOut">
              <a:rPr lang="en-GB" smtClean="0"/>
              <a:t>27/06/2019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D5009-1223-461A-BD4A-D6D57B320C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5888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AC529-489F-441E-A2FE-5700EF7BC5FA}" type="datetimeFigureOut">
              <a:rPr lang="en-GB" smtClean="0"/>
              <a:t>27/06/2019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D5009-1223-461A-BD4A-D6D57B320C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0133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AC529-489F-441E-A2FE-5700EF7BC5FA}" type="datetimeFigureOut">
              <a:rPr lang="en-GB" smtClean="0"/>
              <a:t>27/06/2019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D5009-1223-461A-BD4A-D6D57B320C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1336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AC529-489F-441E-A2FE-5700EF7BC5FA}" type="datetimeFigureOut">
              <a:rPr lang="en-GB" smtClean="0"/>
              <a:t>27/06/2019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D5009-1223-461A-BD4A-D6D57B320C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5272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AC529-489F-441E-A2FE-5700EF7BC5FA}" type="datetimeFigureOut">
              <a:rPr lang="en-GB" smtClean="0"/>
              <a:t>27/06/2019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D5009-1223-461A-BD4A-D6D57B320C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4858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AC529-489F-441E-A2FE-5700EF7BC5FA}" type="datetimeFigureOut">
              <a:rPr lang="en-GB" smtClean="0"/>
              <a:t>27/06/2019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D5009-1223-461A-BD4A-D6D57B320C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5826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AC529-489F-441E-A2FE-5700EF7BC5FA}" type="datetimeFigureOut">
              <a:rPr lang="en-GB" smtClean="0"/>
              <a:t>27/06/2019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D5009-1223-461A-BD4A-D6D57B320C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530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BAC529-489F-441E-A2FE-5700EF7BC5FA}" type="datetimeFigureOut">
              <a:rPr lang="en-GB" smtClean="0"/>
              <a:t>27/06/2019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DD5009-1223-461A-BD4A-D6D57B320C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3154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0000"/>
                </a:solidFill>
              </a:rPr>
              <a:t>Fine Art and Photography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i="1" smtClean="0"/>
              <a:t>Induction </a:t>
            </a:r>
            <a:r>
              <a:rPr lang="en-GB" i="1" smtClean="0"/>
              <a:t>4</a:t>
            </a:r>
            <a:r>
              <a:rPr lang="en-GB" i="1" baseline="30000" smtClean="0"/>
              <a:t>th</a:t>
            </a:r>
            <a:r>
              <a:rPr lang="en-GB" i="1" smtClean="0"/>
              <a:t> </a:t>
            </a:r>
            <a:r>
              <a:rPr lang="en-GB" i="1" smtClean="0"/>
              <a:t>July </a:t>
            </a:r>
            <a:r>
              <a:rPr lang="en-GB" i="1" dirty="0" smtClean="0"/>
              <a:t>2019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60850"/>
            <a:ext cx="1263328" cy="1107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570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3" y="188640"/>
            <a:ext cx="8883987" cy="55446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3864" y="5877272"/>
            <a:ext cx="150580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/>
              <a:t>Francis Bacon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90455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101" r="2011" b="2351"/>
          <a:stretch/>
        </p:blipFill>
        <p:spPr>
          <a:xfrm>
            <a:off x="-36513" y="116632"/>
            <a:ext cx="9217025" cy="66967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4057233"/>
            <a:ext cx="662473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 smtClean="0">
                <a:ln>
                  <a:solidFill>
                    <a:schemeClr val="bg1"/>
                  </a:solidFill>
                </a:ln>
                <a:solidFill>
                  <a:srgbClr val="FFC000"/>
                </a:solidFill>
              </a:rPr>
              <a:t>Unexpected Perspectives</a:t>
            </a:r>
            <a:endParaRPr lang="en-GB" sz="8800" dirty="0">
              <a:ln>
                <a:solidFill>
                  <a:schemeClr val="bg1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89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9930" y="5373216"/>
            <a:ext cx="410172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Maria Helena Vieira </a:t>
            </a:r>
            <a:r>
              <a:rPr lang="pt-BR" dirty="0"/>
              <a:t>da S</a:t>
            </a:r>
            <a:r>
              <a:rPr lang="pt-BR" dirty="0" smtClean="0"/>
              <a:t>ilva</a:t>
            </a:r>
            <a:r>
              <a:rPr lang="en-GB" dirty="0" smtClean="0"/>
              <a:t>, The </a:t>
            </a:r>
            <a:r>
              <a:rPr lang="en-GB" dirty="0"/>
              <a:t>Corridor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92080" y="6093296"/>
            <a:ext cx="122413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/>
              <a:t>Jim </a:t>
            </a:r>
            <a:r>
              <a:rPr lang="en-GB" dirty="0" err="1" smtClean="0"/>
              <a:t>Zwadlo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30" y="1700808"/>
            <a:ext cx="4892725" cy="35070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55" y="404664"/>
            <a:ext cx="3541554" cy="548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62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3114" y="3037635"/>
            <a:ext cx="147655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David Schnell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3511719" y="6394472"/>
            <a:ext cx="134831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/>
              <a:t>Peter </a:t>
            </a:r>
            <a:r>
              <a:rPr lang="en-GB" dirty="0" err="1" smtClean="0"/>
              <a:t>Kogler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76" y="116633"/>
            <a:ext cx="4929080" cy="27726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7383" y="3037636"/>
            <a:ext cx="5666617" cy="319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670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5661248"/>
            <a:ext cx="115212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Ed </a:t>
            </a:r>
            <a:r>
              <a:rPr lang="en-GB" dirty="0" err="1" smtClean="0"/>
              <a:t>Ruscha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4860033" y="6309320"/>
            <a:ext cx="223224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Alexander </a:t>
            </a:r>
            <a:r>
              <a:rPr lang="en-GB" dirty="0" err="1" smtClean="0"/>
              <a:t>Rodchenko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88" y="892480"/>
            <a:ext cx="4606954" cy="46371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184792"/>
            <a:ext cx="3960440" cy="605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65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9712" y="6165304"/>
            <a:ext cx="115212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Bill </a:t>
            </a:r>
            <a:r>
              <a:rPr lang="en-GB" dirty="0" smtClean="0"/>
              <a:t>Brandt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188640"/>
            <a:ext cx="5376586" cy="585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74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878" t="-260" r="-110" b="1"/>
          <a:stretch/>
        </p:blipFill>
        <p:spPr>
          <a:xfrm>
            <a:off x="-36512" y="-27384"/>
            <a:ext cx="9217024" cy="68758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047" y="2132856"/>
            <a:ext cx="909646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800" dirty="0" smtClean="0">
                <a:ln w="19050">
                  <a:solidFill>
                    <a:schemeClr val="bg1"/>
                  </a:solidFill>
                </a:ln>
                <a:solidFill>
                  <a:srgbClr val="00B0F0"/>
                </a:solidFill>
              </a:rPr>
              <a:t>Sensory Experience</a:t>
            </a:r>
            <a:endParaRPr lang="en-GB" sz="8800" dirty="0">
              <a:ln w="19050">
                <a:solidFill>
                  <a:schemeClr val="bg1"/>
                </a:solidFill>
              </a:ln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24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45005" y="5733256"/>
            <a:ext cx="151117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/>
              <a:t>Robert </a:t>
            </a:r>
            <a:r>
              <a:rPr lang="en-GB" dirty="0" smtClean="0"/>
              <a:t>Adams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74572" y="3402866"/>
            <a:ext cx="181633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Joel </a:t>
            </a:r>
            <a:r>
              <a:rPr lang="en-GB" dirty="0" err="1" smtClean="0"/>
              <a:t>Meyerowitz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5005" y="1196752"/>
            <a:ext cx="4410821" cy="44312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72" y="188640"/>
            <a:ext cx="4478328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70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88640"/>
            <a:ext cx="8064896" cy="60486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641" y="6364181"/>
            <a:ext cx="1341236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94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22" y="148503"/>
            <a:ext cx="8865177" cy="658757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3488" y="5037042"/>
            <a:ext cx="84770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3-MESSAGES</a:t>
            </a:r>
          </a:p>
        </p:txBody>
      </p:sp>
    </p:spTree>
    <p:extLst>
      <p:ext uri="{BB962C8B-B14F-4D97-AF65-F5344CB8AC3E}">
        <p14:creationId xmlns:p14="http://schemas.microsoft.com/office/powerpoint/2010/main" val="218304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 of the course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31426"/>
            <a:ext cx="8824168" cy="4997152"/>
          </a:xfrm>
        </p:spPr>
        <p:txBody>
          <a:bodyPr>
            <a:normAutofit lnSpcReduction="10000"/>
          </a:bodyPr>
          <a:lstStyle/>
          <a:p>
            <a:r>
              <a:rPr lang="en-GB" dirty="0"/>
              <a:t>A</a:t>
            </a:r>
            <a:r>
              <a:rPr lang="en-GB" dirty="0" smtClean="0"/>
              <a:t> linear course, which means you will take an exam in Year 13.  </a:t>
            </a:r>
            <a:r>
              <a:rPr lang="en-GB" dirty="0"/>
              <a:t>E</a:t>
            </a:r>
            <a:r>
              <a:rPr lang="en-GB" dirty="0" smtClean="0"/>
              <a:t>ssentially a two year course.</a:t>
            </a:r>
          </a:p>
          <a:p>
            <a:r>
              <a:rPr lang="en-GB" dirty="0" smtClean="0"/>
              <a:t>A Level Year 1: Component 1: Personal Investigation. </a:t>
            </a:r>
            <a:r>
              <a:rPr lang="en-GB" i="1" dirty="0" smtClean="0"/>
              <a:t>An extended project inspired by a topic requiring a substantial final response</a:t>
            </a:r>
            <a:endParaRPr lang="en-GB" i="1" dirty="0"/>
          </a:p>
          <a:p>
            <a:r>
              <a:rPr lang="en-GB" dirty="0" smtClean="0"/>
              <a:t>A Level Year 2:  Component 1: Personal Investigation and Component 2: Externally Set Assignment (15 hours final exam). </a:t>
            </a:r>
            <a:r>
              <a:rPr lang="en-GB" i="1" dirty="0" smtClean="0"/>
              <a:t>A project inspired by a given topic leading to a final response under controlled environment</a:t>
            </a:r>
            <a:endParaRPr lang="en-GB" i="1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60850"/>
            <a:ext cx="1263328" cy="1107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189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32037"/>
            <a:ext cx="8229600" cy="4525963"/>
          </a:xfrm>
        </p:spPr>
        <p:txBody>
          <a:bodyPr>
            <a:normAutofit/>
          </a:bodyPr>
          <a:lstStyle/>
          <a:p>
            <a:r>
              <a:rPr lang="en-GB" sz="1500" b="1" dirty="0"/>
              <a:t>Messages </a:t>
            </a:r>
            <a:endParaRPr lang="en-GB" sz="1500" dirty="0"/>
          </a:p>
          <a:p>
            <a:r>
              <a:rPr lang="en-GB" sz="1500" dirty="0"/>
              <a:t>Barbara Kruger, Martha </a:t>
            </a:r>
            <a:r>
              <a:rPr lang="en-GB" sz="1500" dirty="0" err="1"/>
              <a:t>Rosler</a:t>
            </a:r>
            <a:r>
              <a:rPr lang="en-GB" sz="1500" dirty="0"/>
              <a:t> and Lorna Simpson combine words and phrases with their photographs to convey messages. In his animation ‘Awesome Stuff Week’, designer and illustrator Kyle Bean uses the stop frame process for a title sequence in a YouTube advertising campaign. </a:t>
            </a:r>
          </a:p>
          <a:p>
            <a:r>
              <a:rPr lang="en-GB" sz="1500" dirty="0"/>
              <a:t>Study appropriate sources and produce your own work that conveys a message by combining </a:t>
            </a:r>
            <a:r>
              <a:rPr lang="en-GB" sz="1800" b="1" dirty="0"/>
              <a:t>words with photographs. </a:t>
            </a:r>
            <a:r>
              <a:rPr lang="en-GB" sz="1500" dirty="0"/>
              <a:t>	</a:t>
            </a:r>
          </a:p>
          <a:p>
            <a:endParaRPr lang="en-GB" sz="1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2849"/>
            <a:ext cx="1993106" cy="12930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0021" y="699492"/>
            <a:ext cx="1563471" cy="15751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0437" y="305701"/>
            <a:ext cx="1431603" cy="21930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4976" y="564687"/>
            <a:ext cx="2752576" cy="16608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188" y="4337545"/>
            <a:ext cx="1964531" cy="13073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9097" y="4353716"/>
            <a:ext cx="1555201" cy="2080057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1748114" y="2225545"/>
            <a:ext cx="693321" cy="4060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2915816" y="1998860"/>
            <a:ext cx="2546855" cy="6326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38473" y="4174461"/>
            <a:ext cx="3000632" cy="1176719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>
            <a:off x="4066835" y="2857965"/>
            <a:ext cx="1671638" cy="12100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20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9549" y="5131335"/>
            <a:ext cx="141012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/>
              <a:t>Audrey Flack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5015347" y="6257242"/>
            <a:ext cx="150086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/>
              <a:t>Grayson Perry  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6283626" y="4715837"/>
            <a:ext cx="1645667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/>
              <a:t>JOHN STEZAKER, COMEDY DISTORTION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1" y="174480"/>
            <a:ext cx="4667250" cy="48270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5346" y="2331111"/>
            <a:ext cx="3962400" cy="386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68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2608" y="5681097"/>
            <a:ext cx="142706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/>
              <a:t>Jenny </a:t>
            </a:r>
            <a:r>
              <a:rPr lang="en-GB" dirty="0" err="1" smtClean="0"/>
              <a:t>Holzer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608" y="161239"/>
            <a:ext cx="3880628" cy="53897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4545" y="200888"/>
            <a:ext cx="1752110" cy="64562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52320" y="6287780"/>
            <a:ext cx="157192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/>
              <a:t>Lizzie Stewart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083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VonBroen\Pictures\Pictures\GCSE Fine Art\Exam '16\Diary\Artists\Delacroix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9" b="9186"/>
          <a:stretch/>
        </p:blipFill>
        <p:spPr bwMode="auto">
          <a:xfrm>
            <a:off x="827584" y="190609"/>
            <a:ext cx="7344816" cy="5982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47543" y="6247049"/>
            <a:ext cx="106016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/>
              <a:t>Delacroix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8728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i="1" dirty="0" smtClean="0"/>
              <a:t>Final Tips</a:t>
            </a:r>
            <a:endParaRPr lang="en-GB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Ensure you purchase your equipment and resources before September</a:t>
            </a:r>
          </a:p>
          <a:p>
            <a:r>
              <a:rPr lang="en-GB" dirty="0" smtClean="0"/>
              <a:t>Give yourself enough time to complete your bridging work</a:t>
            </a:r>
          </a:p>
          <a:p>
            <a:r>
              <a:rPr lang="en-GB" dirty="0" smtClean="0"/>
              <a:t>Practice your basic skills over the summer, that way you won’t feel you are starting from ‘scratch’</a:t>
            </a:r>
          </a:p>
          <a:p>
            <a:endParaRPr lang="en-GB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60850"/>
            <a:ext cx="1263328" cy="1107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796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en-GB" i="1" dirty="0" smtClean="0"/>
              <a:t>Outline of the course</a:t>
            </a:r>
            <a:endParaRPr lang="en-GB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980728"/>
            <a:ext cx="8229600" cy="626469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sz="5800" b="1" dirty="0" smtClean="0"/>
              <a:t>A level Year 1</a:t>
            </a:r>
          </a:p>
          <a:p>
            <a:r>
              <a:rPr lang="en-GB" sz="3600" b="1" dirty="0" smtClean="0"/>
              <a:t>Component 1: Personal Investigation</a:t>
            </a:r>
            <a:endParaRPr lang="en-GB" sz="3600" dirty="0" smtClean="0"/>
          </a:p>
          <a:p>
            <a:pPr marL="0" indent="0">
              <a:buNone/>
            </a:pPr>
            <a:r>
              <a:rPr lang="en-GB" sz="3600" dirty="0" smtClean="0"/>
              <a:t>	No time limit</a:t>
            </a:r>
          </a:p>
          <a:p>
            <a:pPr marL="0" indent="0">
              <a:buNone/>
            </a:pPr>
            <a:r>
              <a:rPr lang="en-GB" sz="3600" dirty="0" smtClean="0"/>
              <a:t>	96 marks</a:t>
            </a:r>
          </a:p>
          <a:p>
            <a:pPr marL="0" indent="0">
              <a:buNone/>
            </a:pPr>
            <a:r>
              <a:rPr lang="en-GB" sz="3600" dirty="0" smtClean="0"/>
              <a:t>	60% of A-level</a:t>
            </a:r>
          </a:p>
          <a:p>
            <a:pPr marL="0" indent="0">
              <a:buNone/>
            </a:pPr>
            <a:r>
              <a:rPr lang="en-GB" sz="5800" b="1" dirty="0" smtClean="0"/>
              <a:t>A level Year 2</a:t>
            </a:r>
          </a:p>
          <a:p>
            <a:r>
              <a:rPr lang="en-GB" sz="3600" b="1" dirty="0" smtClean="0"/>
              <a:t>Component 1: Personal Investigation</a:t>
            </a:r>
            <a:endParaRPr lang="en-GB" sz="3600" dirty="0" smtClean="0"/>
          </a:p>
          <a:p>
            <a:pPr marL="0" indent="0">
              <a:buNone/>
            </a:pPr>
            <a:r>
              <a:rPr lang="en-GB" sz="3600" dirty="0" smtClean="0"/>
              <a:t>	No time limit</a:t>
            </a:r>
          </a:p>
          <a:p>
            <a:pPr marL="0" indent="0">
              <a:buNone/>
            </a:pPr>
            <a:r>
              <a:rPr lang="en-GB" sz="3600" dirty="0" smtClean="0"/>
              <a:t>	96 marks</a:t>
            </a:r>
          </a:p>
          <a:p>
            <a:pPr marL="0" indent="0">
              <a:buNone/>
            </a:pPr>
            <a:r>
              <a:rPr lang="en-GB" sz="3600" dirty="0" smtClean="0"/>
              <a:t>	60% of A-level</a:t>
            </a:r>
          </a:p>
          <a:p>
            <a:r>
              <a:rPr lang="en-GB" sz="3600" b="1" dirty="0" smtClean="0"/>
              <a:t>Component 2: Externally Set Assignment</a:t>
            </a:r>
            <a:endParaRPr lang="en-GB" sz="3600" dirty="0" smtClean="0"/>
          </a:p>
          <a:p>
            <a:pPr marL="0" indent="0">
              <a:buNone/>
            </a:pPr>
            <a:r>
              <a:rPr lang="en-GB" sz="3600" dirty="0" smtClean="0"/>
              <a:t>	Preparatory period +15 hours controlled practical exam</a:t>
            </a:r>
          </a:p>
          <a:p>
            <a:pPr marL="0" indent="0">
              <a:buNone/>
            </a:pPr>
            <a:r>
              <a:rPr lang="en-GB" sz="3600" dirty="0" smtClean="0"/>
              <a:t>	96 marks</a:t>
            </a:r>
          </a:p>
          <a:p>
            <a:pPr marL="0" indent="0">
              <a:buNone/>
            </a:pPr>
            <a:r>
              <a:rPr lang="en-GB" sz="3600" dirty="0" smtClean="0"/>
              <a:t>	40% of A-level</a:t>
            </a:r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100" dirty="0"/>
          </a:p>
          <a:p>
            <a:pPr marL="400050" lvl="1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60850"/>
            <a:ext cx="1263328" cy="1107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686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i="1" dirty="0" smtClean="0"/>
              <a:t>Stationery Requirements</a:t>
            </a:r>
            <a:endParaRPr lang="en-GB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sz="4000" dirty="0"/>
              <a:t>Set of hard and soft pencils.</a:t>
            </a:r>
          </a:p>
          <a:p>
            <a:r>
              <a:rPr lang="en-GB" sz="4000" dirty="0"/>
              <a:t>Set </a:t>
            </a:r>
            <a:r>
              <a:rPr lang="en-GB" sz="4000" dirty="0" smtClean="0"/>
              <a:t>of </a:t>
            </a:r>
            <a:r>
              <a:rPr lang="en-GB" sz="4000" dirty="0"/>
              <a:t>paints.</a:t>
            </a:r>
          </a:p>
          <a:p>
            <a:r>
              <a:rPr lang="en-GB" sz="4000" dirty="0"/>
              <a:t>Mix of paintbrushes.</a:t>
            </a:r>
          </a:p>
          <a:p>
            <a:r>
              <a:rPr lang="en-GB" sz="4000" dirty="0"/>
              <a:t>Box of pastels.</a:t>
            </a:r>
          </a:p>
          <a:p>
            <a:r>
              <a:rPr lang="en-GB" sz="4000" dirty="0"/>
              <a:t>Rubber, ruler and sharpener.</a:t>
            </a:r>
          </a:p>
          <a:p>
            <a:r>
              <a:rPr lang="en-GB" sz="4000" dirty="0" smtClean="0"/>
              <a:t>USB device</a:t>
            </a:r>
          </a:p>
          <a:p>
            <a:r>
              <a:rPr lang="en-GB" sz="4000" dirty="0" smtClean="0"/>
              <a:t>A ‘good’ camera </a:t>
            </a:r>
          </a:p>
          <a:p>
            <a:r>
              <a:rPr lang="en-GB" sz="4000" dirty="0" smtClean="0"/>
              <a:t>Access to colour printing </a:t>
            </a:r>
            <a:endParaRPr lang="en-GB" sz="4000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60850"/>
            <a:ext cx="1263328" cy="1107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959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i="1" dirty="0" smtClean="0"/>
              <a:t>Active activity!</a:t>
            </a:r>
            <a:endParaRPr lang="en-GB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3600" i="1" dirty="0" smtClean="0"/>
              <a:t>Looking through past student portfolios</a:t>
            </a:r>
          </a:p>
          <a:p>
            <a:pPr algn="ctr"/>
            <a:endParaRPr lang="en-GB" i="1" dirty="0" smtClean="0"/>
          </a:p>
          <a:p>
            <a:pPr algn="ctr"/>
            <a:r>
              <a:rPr lang="en-GB" i="1" dirty="0" smtClean="0"/>
              <a:t>Identify a range of course/exam work</a:t>
            </a:r>
          </a:p>
          <a:p>
            <a:pPr algn="ctr"/>
            <a:r>
              <a:rPr lang="en-GB" i="1" dirty="0" smtClean="0"/>
              <a:t>Explore themes and different responses</a:t>
            </a:r>
          </a:p>
          <a:p>
            <a:pPr algn="ctr"/>
            <a:r>
              <a:rPr lang="en-GB" i="1" dirty="0" smtClean="0"/>
              <a:t>Develop understanding of AO’s and how they are linked to all outcomes</a:t>
            </a:r>
          </a:p>
          <a:p>
            <a:pPr algn="ctr"/>
            <a:r>
              <a:rPr lang="en-GB" i="1" dirty="0" smtClean="0"/>
              <a:t>Discuss bridging work  </a:t>
            </a:r>
          </a:p>
          <a:p>
            <a:pPr algn="ctr"/>
            <a:endParaRPr lang="en-GB" i="1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60850"/>
            <a:ext cx="1263328" cy="1107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385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i="1" dirty="0" smtClean="0"/>
              <a:t>Bridging work</a:t>
            </a:r>
            <a:endParaRPr lang="en-GB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628800"/>
            <a:ext cx="8824168" cy="4680520"/>
          </a:xfrm>
        </p:spPr>
        <p:txBody>
          <a:bodyPr>
            <a:normAutofit fontScale="40000" lnSpcReduction="20000"/>
          </a:bodyPr>
          <a:lstStyle/>
          <a:p>
            <a:pPr marL="0" indent="0" algn="ctr">
              <a:buNone/>
            </a:pPr>
            <a:r>
              <a:rPr lang="en-GB" sz="6700" dirty="0" smtClean="0"/>
              <a:t>Component 1: Personal Investigation</a:t>
            </a:r>
            <a:endParaRPr lang="en-GB" sz="6700" dirty="0"/>
          </a:p>
          <a:p>
            <a:endParaRPr lang="en-GB" dirty="0"/>
          </a:p>
          <a:p>
            <a:pPr marL="0" indent="0" algn="ctr">
              <a:buNone/>
            </a:pPr>
            <a:r>
              <a:rPr lang="en-GB" sz="5100" dirty="0" smtClean="0"/>
              <a:t>Isolation</a:t>
            </a:r>
          </a:p>
          <a:p>
            <a:pPr marL="0" indent="0" algn="ctr">
              <a:buNone/>
            </a:pPr>
            <a:r>
              <a:rPr lang="en-GB" sz="5100" dirty="0" smtClean="0"/>
              <a:t>Unexpected Perspectives</a:t>
            </a:r>
          </a:p>
          <a:p>
            <a:pPr marL="0" indent="0" algn="ctr">
              <a:buNone/>
            </a:pPr>
            <a:r>
              <a:rPr lang="en-GB" sz="5100" dirty="0" smtClean="0"/>
              <a:t>Sensory Experience</a:t>
            </a:r>
          </a:p>
          <a:p>
            <a:pPr marL="0" indent="0" algn="ctr">
              <a:buNone/>
            </a:pPr>
            <a:r>
              <a:rPr lang="en-GB" sz="5100" dirty="0"/>
              <a:t>M</a:t>
            </a:r>
            <a:r>
              <a:rPr lang="en-GB" sz="5100" dirty="0" smtClean="0"/>
              <a:t>essages</a:t>
            </a:r>
          </a:p>
          <a:p>
            <a:pPr marL="0" indent="0">
              <a:buNone/>
            </a:pPr>
            <a:endParaRPr lang="en-GB" sz="5100" dirty="0" smtClean="0"/>
          </a:p>
          <a:p>
            <a:pPr marL="0" indent="0">
              <a:buNone/>
            </a:pPr>
            <a:r>
              <a:rPr lang="en-GB" sz="4500" dirty="0" smtClean="0"/>
              <a:t>Select ONE of these topics and produce a body of work. This can the form of a sketchbook or loose studies; a collection of photographs inspired by others’ ideas  </a:t>
            </a:r>
            <a:endParaRPr lang="en-GB" sz="4500" dirty="0"/>
          </a:p>
          <a:p>
            <a:pPr marL="0" indent="0">
              <a:buNone/>
            </a:pPr>
            <a:r>
              <a:rPr lang="en-GB" sz="4500" dirty="0" smtClean="0"/>
              <a:t>Submission: </a:t>
            </a:r>
            <a:endParaRPr lang="en-GB" sz="4500" dirty="0"/>
          </a:p>
          <a:p>
            <a:pPr marL="914400" indent="-914400">
              <a:buFont typeface="+mj-lt"/>
              <a:buAutoNum type="arabicPeriod"/>
            </a:pPr>
            <a:r>
              <a:rPr lang="en-GB" sz="4500" dirty="0" smtClean="0"/>
              <a:t>Personal </a:t>
            </a:r>
            <a:r>
              <a:rPr lang="en-GB" sz="4500" dirty="0"/>
              <a:t>work relating to </a:t>
            </a:r>
            <a:r>
              <a:rPr lang="en-GB" sz="4500" dirty="0" smtClean="0"/>
              <a:t>ONE topic </a:t>
            </a:r>
            <a:endParaRPr lang="en-GB" sz="4500" dirty="0"/>
          </a:p>
          <a:p>
            <a:pPr marL="914400" indent="-914400">
              <a:buFont typeface="+mj-lt"/>
              <a:buAutoNum type="arabicPeriod"/>
            </a:pPr>
            <a:r>
              <a:rPr lang="en-GB" sz="4500" dirty="0" smtClean="0"/>
              <a:t>Responses presented on a USB device, print outs, sketchbook and/or on loose paper. </a:t>
            </a:r>
            <a:endParaRPr lang="en-GB" sz="4500" dirty="0"/>
          </a:p>
          <a:p>
            <a:pPr marL="0" indent="0">
              <a:buNone/>
            </a:pPr>
            <a:endParaRPr lang="en-GB" sz="4500" dirty="0"/>
          </a:p>
          <a:p>
            <a:pPr marL="0" indent="0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sz="5900" dirty="0" smtClean="0"/>
              <a:t>Hand </a:t>
            </a:r>
            <a:r>
              <a:rPr lang="en-GB" sz="5900" dirty="0"/>
              <a:t>in first lesson</a:t>
            </a:r>
          </a:p>
          <a:p>
            <a:endParaRPr lang="en-GB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60850"/>
            <a:ext cx="1263328" cy="1107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49516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138"/>
            <a:ext cx="9144000" cy="68360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9512" y="5750004"/>
            <a:ext cx="386157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600" dirty="0" smtClean="0">
                <a:solidFill>
                  <a:schemeClr val="bg1"/>
                </a:solidFill>
              </a:rPr>
              <a:t>ISOLATION</a:t>
            </a:r>
            <a:endParaRPr lang="en-GB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174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60648"/>
            <a:ext cx="4698522" cy="62646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260648"/>
            <a:ext cx="3838522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5684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16632"/>
            <a:ext cx="4285916" cy="51845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148532"/>
            <a:ext cx="4230150" cy="54407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520" y="5404573"/>
            <a:ext cx="201622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/>
              <a:t>Alberto Giacometti 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4716016" y="5746762"/>
            <a:ext cx="158417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err="1" smtClean="0"/>
              <a:t>Edvard</a:t>
            </a:r>
            <a:r>
              <a:rPr lang="en-GB" dirty="0" smtClean="0"/>
              <a:t> Munch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65973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2375</TotalTime>
  <Words>408</Words>
  <Application>Microsoft Office PowerPoint</Application>
  <PresentationFormat>On-screen Show (4:3)</PresentationFormat>
  <Paragraphs>88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Arial</vt:lpstr>
      <vt:lpstr>Calibri</vt:lpstr>
      <vt:lpstr>Office Theme</vt:lpstr>
      <vt:lpstr>Fine Art and Photography</vt:lpstr>
      <vt:lpstr>Outline of the course</vt:lpstr>
      <vt:lpstr>Outline of the course</vt:lpstr>
      <vt:lpstr>Stationery Requirements</vt:lpstr>
      <vt:lpstr>Active activity!</vt:lpstr>
      <vt:lpstr>Bridging 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Final Tips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Jane O'Reilly</dc:creator>
  <cp:lastModifiedBy>Tom Von Broen</cp:lastModifiedBy>
  <cp:revision>41</cp:revision>
  <cp:lastPrinted>2017-06-26T08:31:20Z</cp:lastPrinted>
  <dcterms:created xsi:type="dcterms:W3CDTF">2015-05-21T20:50:48Z</dcterms:created>
  <dcterms:modified xsi:type="dcterms:W3CDTF">2019-06-27T14:04:01Z</dcterms:modified>
</cp:coreProperties>
</file>