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4" r:id="rId3"/>
    <p:sldId id="272" r:id="rId4"/>
    <p:sldId id="271" r:id="rId5"/>
    <p:sldId id="275" r:id="rId6"/>
    <p:sldId id="260" r:id="rId7"/>
    <p:sldId id="264" r:id="rId8"/>
    <p:sldId id="262" r:id="rId9"/>
    <p:sldId id="265" r:id="rId10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C529-489F-441E-A2FE-5700EF7BC5FA}" type="datetimeFigureOut">
              <a:rPr lang="en-GB" smtClean="0"/>
              <a:t>02/07/2019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D5009-1223-461A-BD4A-D6D57B320C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5500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C529-489F-441E-A2FE-5700EF7BC5FA}" type="datetimeFigureOut">
              <a:rPr lang="en-GB" smtClean="0"/>
              <a:t>02/07/2019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D5009-1223-461A-BD4A-D6D57B320C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6092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C529-489F-441E-A2FE-5700EF7BC5FA}" type="datetimeFigureOut">
              <a:rPr lang="en-GB" smtClean="0"/>
              <a:t>02/07/2019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D5009-1223-461A-BD4A-D6D57B320C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0535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C529-489F-441E-A2FE-5700EF7BC5FA}" type="datetimeFigureOut">
              <a:rPr lang="en-GB" smtClean="0"/>
              <a:t>02/07/2019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D5009-1223-461A-BD4A-D6D57B320C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2707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C529-489F-441E-A2FE-5700EF7BC5FA}" type="datetimeFigureOut">
              <a:rPr lang="en-GB" smtClean="0"/>
              <a:t>02/07/2019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D5009-1223-461A-BD4A-D6D57B320C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888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C529-489F-441E-A2FE-5700EF7BC5FA}" type="datetimeFigureOut">
              <a:rPr lang="en-GB" smtClean="0"/>
              <a:t>02/07/2019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D5009-1223-461A-BD4A-D6D57B320C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133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C529-489F-441E-A2FE-5700EF7BC5FA}" type="datetimeFigureOut">
              <a:rPr lang="en-GB" smtClean="0"/>
              <a:t>02/07/2019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D5009-1223-461A-BD4A-D6D57B320C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336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C529-489F-441E-A2FE-5700EF7BC5FA}" type="datetimeFigureOut">
              <a:rPr lang="en-GB" smtClean="0"/>
              <a:t>02/07/2019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D5009-1223-461A-BD4A-D6D57B320C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272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C529-489F-441E-A2FE-5700EF7BC5FA}" type="datetimeFigureOut">
              <a:rPr lang="en-GB" smtClean="0"/>
              <a:t>02/07/2019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D5009-1223-461A-BD4A-D6D57B320C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858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C529-489F-441E-A2FE-5700EF7BC5FA}" type="datetimeFigureOut">
              <a:rPr lang="en-GB" smtClean="0"/>
              <a:t>02/07/2019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D5009-1223-461A-BD4A-D6D57B320C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5826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AC529-489F-441E-A2FE-5700EF7BC5FA}" type="datetimeFigureOut">
              <a:rPr lang="en-GB" smtClean="0"/>
              <a:t>02/07/2019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D5009-1223-461A-BD4A-D6D57B320C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30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AC529-489F-441E-A2FE-5700EF7BC5FA}" type="datetimeFigureOut">
              <a:rPr lang="en-GB" smtClean="0"/>
              <a:t>02/07/2019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D5009-1223-461A-BD4A-D6D57B320C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3154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BTEC National Business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i="1" dirty="0"/>
              <a:t>Induction </a:t>
            </a:r>
            <a:r>
              <a:rPr lang="en-GB" i="1" dirty="0" smtClean="0"/>
              <a:t>4</a:t>
            </a:r>
            <a:r>
              <a:rPr lang="en-GB" i="1" baseline="30000" dirty="0" smtClean="0"/>
              <a:t>th</a:t>
            </a:r>
            <a:r>
              <a:rPr lang="en-GB" i="1" dirty="0" smtClean="0"/>
              <a:t> July 2019</a:t>
            </a: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60850"/>
            <a:ext cx="1263328" cy="1107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570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i="1" dirty="0" smtClean="0"/>
              <a:t>Outline of the single course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416" y="1052736"/>
            <a:ext cx="8229600" cy="33123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/>
              <a:t>Year 12: Study two </a:t>
            </a:r>
            <a:r>
              <a:rPr lang="en-GB" sz="2800" dirty="0" smtClean="0"/>
              <a:t>units:1 examined and 1 coursework</a:t>
            </a:r>
            <a:endParaRPr lang="en-GB" sz="2800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6920" y="61263"/>
            <a:ext cx="1263328" cy="1107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2735176"/>
              </p:ext>
            </p:extLst>
          </p:nvPr>
        </p:nvGraphicFramePr>
        <p:xfrm>
          <a:off x="251519" y="1628801"/>
          <a:ext cx="8752161" cy="178306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6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52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0053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Unit No.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Unit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GLH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1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Exploring Business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90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0053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2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Developing a marketing campaign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90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3913" y="3429000"/>
            <a:ext cx="882416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Year 13: Study </a:t>
            </a:r>
            <a:r>
              <a:rPr lang="en-GB" sz="3200" dirty="0" smtClean="0"/>
              <a:t>two units</a:t>
            </a:r>
            <a:r>
              <a:rPr lang="en-GB" dirty="0" smtClean="0"/>
              <a:t>: </a:t>
            </a:r>
            <a:r>
              <a:rPr lang="en-GB" sz="2800" dirty="0" smtClean="0"/>
              <a:t>1 examined and 1 coursework</a:t>
            </a:r>
            <a:endParaRPr lang="en-GB" sz="2800" dirty="0" smtClean="0"/>
          </a:p>
          <a:p>
            <a:endParaRPr lang="en-GB" dirty="0" smtClean="0"/>
          </a:p>
          <a:p>
            <a:endParaRPr lang="en-GB" dirty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0555137"/>
              </p:ext>
            </p:extLst>
          </p:nvPr>
        </p:nvGraphicFramePr>
        <p:xfrm>
          <a:off x="229916" y="3998386"/>
          <a:ext cx="8752161" cy="205159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6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52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956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Unit No.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Unit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GLH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3878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3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Personal</a:t>
                      </a:r>
                      <a:r>
                        <a:rPr lang="en-GB" sz="2400" baseline="0" dirty="0" smtClean="0"/>
                        <a:t> and business finance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120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4754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22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Market</a:t>
                      </a:r>
                      <a:r>
                        <a:rPr lang="en-GB" sz="2400" baseline="0" dirty="0" smtClean="0"/>
                        <a:t> research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60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283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GB" i="1" dirty="0" smtClean="0"/>
              <a:t>Assessment requirements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0" y="714806"/>
            <a:ext cx="8229600" cy="49359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External assessment:</a:t>
            </a:r>
          </a:p>
          <a:p>
            <a:pPr marL="0" indent="0">
              <a:buNone/>
            </a:pPr>
            <a:endParaRPr lang="en-GB" dirty="0" smtClean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60850"/>
            <a:ext cx="1263328" cy="1107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26756" t="28344" r="39485" b="31297"/>
          <a:stretch/>
        </p:blipFill>
        <p:spPr>
          <a:xfrm>
            <a:off x="308410" y="1190922"/>
            <a:ext cx="6664352" cy="447931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3055" y="5512166"/>
            <a:ext cx="837839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Internal assessment is in the form of assignments set by teachers, internally marked and then externally moderated.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434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196" y="-154781"/>
            <a:ext cx="8229600" cy="1143000"/>
          </a:xfrm>
        </p:spPr>
        <p:txBody>
          <a:bodyPr>
            <a:normAutofit/>
          </a:bodyPr>
          <a:lstStyle/>
          <a:p>
            <a:r>
              <a:rPr lang="en-GB" i="1" dirty="0" smtClean="0"/>
              <a:t>Outline of the double course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648" y="470223"/>
            <a:ext cx="8229600" cy="33123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Year 12: </a:t>
            </a:r>
            <a:r>
              <a:rPr lang="en-GB" sz="2000" dirty="0" smtClean="0"/>
              <a:t>Study </a:t>
            </a:r>
            <a:r>
              <a:rPr lang="en-GB" sz="2000" dirty="0"/>
              <a:t>1</a:t>
            </a:r>
            <a:r>
              <a:rPr lang="en-GB" sz="2000" dirty="0" smtClean="0"/>
              <a:t> </a:t>
            </a:r>
            <a:r>
              <a:rPr lang="en-GB" sz="2000" dirty="0" smtClean="0"/>
              <a:t>examined </a:t>
            </a:r>
            <a:r>
              <a:rPr lang="en-GB" sz="2000" dirty="0" smtClean="0"/>
              <a:t>unit </a:t>
            </a:r>
            <a:r>
              <a:rPr lang="en-GB" sz="2000" dirty="0" smtClean="0"/>
              <a:t>and 3 coursework units: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60850"/>
            <a:ext cx="1263328" cy="1107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2472795"/>
              </p:ext>
            </p:extLst>
          </p:nvPr>
        </p:nvGraphicFramePr>
        <p:xfrm>
          <a:off x="153375" y="1018644"/>
          <a:ext cx="8752161" cy="21945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6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52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212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Unit No.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Unit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GLH</a:t>
                      </a: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12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1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Exploring Business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90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212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2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Developing a marketing campaign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90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212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4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Managing an event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90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123643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5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International business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90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102820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6057" y="3141801"/>
            <a:ext cx="882416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Year 13: </a:t>
            </a:r>
            <a:r>
              <a:rPr lang="en-GB" sz="2000" dirty="0" smtClean="0"/>
              <a:t>Study </a:t>
            </a:r>
            <a:r>
              <a:rPr lang="en-GB" sz="2000" dirty="0" smtClean="0"/>
              <a:t>2 </a:t>
            </a:r>
            <a:r>
              <a:rPr lang="en-GB" sz="2000" dirty="0" smtClean="0"/>
              <a:t>examination unit and </a:t>
            </a:r>
            <a:r>
              <a:rPr lang="en-GB" sz="2000" dirty="0" smtClean="0"/>
              <a:t>2  </a:t>
            </a:r>
            <a:r>
              <a:rPr lang="en-GB" sz="2000" dirty="0" smtClean="0"/>
              <a:t>internally assessed units</a:t>
            </a:r>
            <a:r>
              <a:rPr lang="en-GB" dirty="0" smtClean="0"/>
              <a:t>:</a:t>
            </a:r>
          </a:p>
          <a:p>
            <a:endParaRPr lang="en-GB" dirty="0" smtClean="0"/>
          </a:p>
          <a:p>
            <a:endParaRPr lang="en-GB" dirty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1057570"/>
              </p:ext>
            </p:extLst>
          </p:nvPr>
        </p:nvGraphicFramePr>
        <p:xfrm>
          <a:off x="96057" y="3711187"/>
          <a:ext cx="8605809" cy="2529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337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6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52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5651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Unit No.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Unit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GLH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558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3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Personal</a:t>
                      </a:r>
                      <a:r>
                        <a:rPr lang="en-GB" sz="2400" baseline="0" dirty="0" smtClean="0"/>
                        <a:t> and business finance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120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558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22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Market</a:t>
                      </a:r>
                      <a:r>
                        <a:rPr lang="en-GB" sz="2400" baseline="0" dirty="0" smtClean="0"/>
                        <a:t> research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60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558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6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Principles of Management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120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558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8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Recruitment and selection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60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28304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686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89248" y="-254901"/>
            <a:ext cx="8229600" cy="1143000"/>
          </a:xfrm>
        </p:spPr>
        <p:txBody>
          <a:bodyPr>
            <a:normAutofit/>
          </a:bodyPr>
          <a:lstStyle/>
          <a:p>
            <a:r>
              <a:rPr lang="en-GB" i="1" dirty="0" smtClean="0"/>
              <a:t>Assessment requirements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1908" y="571500"/>
            <a:ext cx="8229600" cy="49359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External assessment: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60850"/>
            <a:ext cx="1263328" cy="1107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6396335"/>
            <a:ext cx="91659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Other units are internally assessed and externally moderated</a:t>
            </a:r>
            <a:endParaRPr lang="en-GB" sz="2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/>
          <a:srcRect l="26756" t="18283" r="39485" b="12594"/>
          <a:stretch/>
        </p:blipFill>
        <p:spPr>
          <a:xfrm>
            <a:off x="3509579" y="-9985"/>
            <a:ext cx="5634421" cy="6486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91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smtClean="0"/>
              <a:t>Stationery Requirements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 fontScale="77500" lnSpcReduction="20000"/>
          </a:bodyPr>
          <a:lstStyle/>
          <a:p>
            <a:r>
              <a:rPr lang="en-GB" i="1" dirty="0" smtClean="0"/>
              <a:t>Two large lever arch folders (four for double)</a:t>
            </a:r>
            <a:endParaRPr lang="en-GB" i="1" dirty="0"/>
          </a:p>
          <a:p>
            <a:r>
              <a:rPr lang="en-GB" i="1" dirty="0"/>
              <a:t>Pens – black or blue, and red</a:t>
            </a:r>
          </a:p>
          <a:p>
            <a:r>
              <a:rPr lang="en-GB" i="1" dirty="0"/>
              <a:t>Ruler</a:t>
            </a:r>
          </a:p>
          <a:p>
            <a:r>
              <a:rPr lang="en-GB" i="1" dirty="0"/>
              <a:t>Pencil and rubber</a:t>
            </a:r>
          </a:p>
          <a:p>
            <a:r>
              <a:rPr lang="en-GB" i="1" dirty="0"/>
              <a:t>Colouring </a:t>
            </a:r>
            <a:r>
              <a:rPr lang="en-GB" i="1" dirty="0" smtClean="0"/>
              <a:t>pencils</a:t>
            </a:r>
          </a:p>
          <a:p>
            <a:r>
              <a:rPr lang="en-GB" i="1" dirty="0" smtClean="0"/>
              <a:t>Highlighters</a:t>
            </a:r>
            <a:endParaRPr lang="en-GB" i="1" dirty="0"/>
          </a:p>
          <a:p>
            <a:r>
              <a:rPr lang="en-GB" i="1" dirty="0" smtClean="0"/>
              <a:t>Memory </a:t>
            </a:r>
            <a:r>
              <a:rPr lang="en-GB" i="1" dirty="0"/>
              <a:t>stick or external hard </a:t>
            </a:r>
            <a:r>
              <a:rPr lang="en-GB" i="1" dirty="0" smtClean="0"/>
              <a:t>drive</a:t>
            </a:r>
          </a:p>
          <a:p>
            <a:r>
              <a:rPr lang="en-GB" i="1" dirty="0" smtClean="0"/>
              <a:t>Plastic wallets</a:t>
            </a:r>
          </a:p>
          <a:p>
            <a:r>
              <a:rPr lang="en-GB" i="1" dirty="0" smtClean="0"/>
              <a:t>Calculator</a:t>
            </a:r>
          </a:p>
          <a:p>
            <a:r>
              <a:rPr lang="en-GB" i="1" dirty="0" smtClean="0"/>
              <a:t>BTEC Nationals Business Student Book 1 </a:t>
            </a:r>
          </a:p>
          <a:p>
            <a:pPr marL="0" indent="0">
              <a:buNone/>
            </a:pPr>
            <a:r>
              <a:rPr lang="en-GB" dirty="0" smtClean="0"/>
              <a:t>ISBN 9781292126241</a:t>
            </a:r>
          </a:p>
          <a:p>
            <a:r>
              <a:rPr lang="en-GB" i="1" dirty="0"/>
              <a:t>BTEC Nationals Business Student Book </a:t>
            </a:r>
            <a:r>
              <a:rPr lang="en-GB" i="1" dirty="0" smtClean="0"/>
              <a:t>2</a:t>
            </a:r>
          </a:p>
          <a:p>
            <a:pPr marL="0" indent="0">
              <a:buNone/>
            </a:pPr>
            <a:r>
              <a:rPr lang="en-GB" dirty="0"/>
              <a:t>ISBN 9781292126258</a:t>
            </a:r>
            <a:r>
              <a:rPr lang="en-GB" i="1" dirty="0" smtClean="0"/>
              <a:t> </a:t>
            </a:r>
            <a:endParaRPr lang="en-GB" i="1" dirty="0"/>
          </a:p>
          <a:p>
            <a:endParaRPr lang="en-GB" i="1" dirty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60850"/>
            <a:ext cx="1263328" cy="1107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959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smtClean="0"/>
              <a:t>Bridging work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268760"/>
            <a:ext cx="9036496" cy="5472608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Research </a:t>
            </a:r>
            <a:r>
              <a:rPr lang="en-GB" dirty="0" smtClean="0"/>
              <a:t>Apple - </a:t>
            </a:r>
            <a:r>
              <a:rPr lang="en-GB" dirty="0"/>
              <a:t>Over the summer you should collect or review internet articles on </a:t>
            </a:r>
            <a:r>
              <a:rPr lang="en-GB" dirty="0" smtClean="0"/>
              <a:t>Apple’s </a:t>
            </a:r>
            <a:r>
              <a:rPr lang="en-GB" dirty="0"/>
              <a:t>business </a:t>
            </a:r>
            <a:r>
              <a:rPr lang="en-GB" dirty="0" smtClean="0"/>
              <a:t>strategies</a:t>
            </a:r>
          </a:p>
          <a:p>
            <a:r>
              <a:rPr lang="en-GB" dirty="0" smtClean="0"/>
              <a:t>This </a:t>
            </a:r>
            <a:r>
              <a:rPr lang="en-GB" dirty="0"/>
              <a:t>research can be difficult but reading and selecting relevant data will help </a:t>
            </a:r>
            <a:r>
              <a:rPr lang="en-GB" dirty="0" smtClean="0"/>
              <a:t>develop the </a:t>
            </a:r>
            <a:r>
              <a:rPr lang="en-GB" dirty="0"/>
              <a:t>required skills for </a:t>
            </a:r>
            <a:r>
              <a:rPr lang="en-GB" dirty="0" smtClean="0"/>
              <a:t>sixth form success</a:t>
            </a:r>
            <a:endParaRPr lang="en-GB" dirty="0"/>
          </a:p>
          <a:p>
            <a:r>
              <a:rPr lang="en-GB" dirty="0"/>
              <a:t>When we go over marketing strategies and techniques in marketing lessons you will be familiar with </a:t>
            </a:r>
            <a:r>
              <a:rPr lang="en-GB" dirty="0" smtClean="0"/>
              <a:t>concepts</a:t>
            </a:r>
            <a:endParaRPr lang="en-GB" dirty="0"/>
          </a:p>
          <a:p>
            <a:r>
              <a:rPr lang="en-GB" dirty="0"/>
              <a:t>Collate into one word document at least 10 quotes which evidence the different ways that Apple has used to </a:t>
            </a:r>
            <a:r>
              <a:rPr lang="en-GB" dirty="0" smtClean="0"/>
              <a:t>grow its business</a:t>
            </a:r>
            <a:endParaRPr lang="en-GB" dirty="0"/>
          </a:p>
          <a:p>
            <a:r>
              <a:rPr lang="en-GB" dirty="0"/>
              <a:t>You must use at least 7 </a:t>
            </a:r>
            <a:r>
              <a:rPr lang="en-GB" dirty="0">
                <a:solidFill>
                  <a:srgbClr val="FF0000"/>
                </a:solidFill>
              </a:rPr>
              <a:t>different</a:t>
            </a:r>
            <a:r>
              <a:rPr lang="en-GB" dirty="0"/>
              <a:t> sources and fully reference work.  </a:t>
            </a:r>
            <a:r>
              <a:rPr lang="en-GB" dirty="0" smtClean="0"/>
              <a:t>Also </a:t>
            </a:r>
            <a:r>
              <a:rPr lang="en-GB" dirty="0"/>
              <a:t>record next to each piece of research the date you accessed this information</a:t>
            </a:r>
          </a:p>
          <a:p>
            <a:r>
              <a:rPr lang="en-GB" b="1" dirty="0"/>
              <a:t>Challenge</a:t>
            </a:r>
          </a:p>
          <a:p>
            <a:r>
              <a:rPr lang="en-GB" dirty="0"/>
              <a:t>Has Apple been successful using these strategies?  Find and source at least 4 quotes from a range of sources to answer this question</a:t>
            </a:r>
          </a:p>
          <a:p>
            <a:pPr marL="457200" lvl="1" indent="0">
              <a:buNone/>
            </a:pPr>
            <a:endParaRPr lang="en-GB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60850"/>
            <a:ext cx="1263328" cy="1107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845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855" y="-243408"/>
            <a:ext cx="8229600" cy="1143000"/>
          </a:xfrm>
        </p:spPr>
        <p:txBody>
          <a:bodyPr/>
          <a:lstStyle/>
          <a:p>
            <a:r>
              <a:rPr lang="en-GB" i="1" dirty="0" smtClean="0"/>
              <a:t>Taster activity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70500"/>
            <a:ext cx="9144000" cy="5589240"/>
          </a:xfrm>
        </p:spPr>
        <p:txBody>
          <a:bodyPr>
            <a:noAutofit/>
          </a:bodyPr>
          <a:lstStyle/>
          <a:p>
            <a:r>
              <a:rPr lang="en-GB" sz="2000" i="1" dirty="0"/>
              <a:t>Apple started as a small business, it is now a multinational successful business.  How did this happen?</a:t>
            </a:r>
          </a:p>
          <a:p>
            <a:r>
              <a:rPr lang="en-GB" sz="2000" i="1" dirty="0"/>
              <a:t>In your table groups discuss the things that you think Apple did to grow the business so successfully</a:t>
            </a:r>
          </a:p>
          <a:p>
            <a:r>
              <a:rPr lang="en-GB" sz="2000" i="1" dirty="0"/>
              <a:t>Record your answers on </a:t>
            </a:r>
            <a:r>
              <a:rPr lang="en-GB" sz="2000" i="1" dirty="0" smtClean="0"/>
              <a:t>the paper </a:t>
            </a:r>
            <a:r>
              <a:rPr lang="en-GB" sz="2000" i="1" dirty="0"/>
              <a:t>and be ready to feedback</a:t>
            </a:r>
          </a:p>
          <a:p>
            <a:pPr marL="0" indent="0">
              <a:buNone/>
            </a:pPr>
            <a:r>
              <a:rPr lang="en-GB" sz="2200" b="1" dirty="0"/>
              <a:t>Challenge</a:t>
            </a:r>
            <a:r>
              <a:rPr lang="en-GB" sz="2200" dirty="0"/>
              <a:t/>
            </a:r>
            <a:br>
              <a:rPr lang="en-GB" sz="2200" dirty="0"/>
            </a:br>
            <a:r>
              <a:rPr lang="en-GB" sz="2200" b="1" dirty="0"/>
              <a:t>Look at your flip chart paper and identify which of the strategies Apple has used from below to ensure success.  Prepare some examples</a:t>
            </a:r>
            <a:r>
              <a:rPr lang="en-GB" sz="2000" b="1" dirty="0"/>
              <a:t>.  Be ready to feedback</a:t>
            </a:r>
            <a:r>
              <a:rPr lang="en-GB" sz="2000" b="1" dirty="0" smtClean="0"/>
              <a:t>!</a:t>
            </a:r>
          </a:p>
          <a:p>
            <a:r>
              <a:rPr lang="en-GB" sz="2000" b="1" dirty="0">
                <a:solidFill>
                  <a:srgbClr val="FF0000"/>
                </a:solidFill>
              </a:rPr>
              <a:t>Market segmentation</a:t>
            </a:r>
          </a:p>
          <a:p>
            <a:r>
              <a:rPr lang="en-GB" sz="2000" dirty="0"/>
              <a:t>Dividing up the mass market into smaller groups with similar characteristics to produce goods and services which meets individual segment requirements</a:t>
            </a:r>
          </a:p>
          <a:p>
            <a:r>
              <a:rPr lang="en-GB" sz="2000" b="1" dirty="0">
                <a:solidFill>
                  <a:srgbClr val="FF0000"/>
                </a:solidFill>
              </a:rPr>
              <a:t>Branding</a:t>
            </a:r>
          </a:p>
          <a:p>
            <a:r>
              <a:rPr lang="en-GB" sz="2000" dirty="0"/>
              <a:t>Establishing a brand personality and image</a:t>
            </a:r>
          </a:p>
          <a:p>
            <a:r>
              <a:rPr lang="en-GB" sz="2000" b="1" dirty="0">
                <a:solidFill>
                  <a:srgbClr val="FF0000"/>
                </a:solidFill>
              </a:rPr>
              <a:t>Marketing Mix</a:t>
            </a:r>
          </a:p>
          <a:p>
            <a:r>
              <a:rPr lang="en-GB" sz="2000" dirty="0"/>
              <a:t>Producing the right product, for the right price, promoting these  products in the right way and selling them in the right place</a:t>
            </a:r>
          </a:p>
          <a:p>
            <a:pPr marL="0" indent="0">
              <a:buNone/>
            </a:pPr>
            <a:endParaRPr lang="en-GB" sz="2200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60850"/>
            <a:ext cx="687264" cy="602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385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smtClean="0"/>
              <a:t>Final Tips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GB" dirty="0"/>
              <a:t>Ensure you purchase your stationery before arriving in September</a:t>
            </a:r>
          </a:p>
          <a:p>
            <a:r>
              <a:rPr lang="en-GB" dirty="0"/>
              <a:t>File notes after EVERY lesson</a:t>
            </a:r>
          </a:p>
          <a:p>
            <a:r>
              <a:rPr lang="en-GB" dirty="0"/>
              <a:t>Get into the habit of rereading and rewriting notes after EVERY lesson</a:t>
            </a:r>
          </a:p>
          <a:p>
            <a:r>
              <a:rPr lang="en-GB" dirty="0"/>
              <a:t>Read ahead – we will tell you what chapter to read in advance</a:t>
            </a:r>
          </a:p>
          <a:p>
            <a:r>
              <a:rPr lang="en-GB" dirty="0"/>
              <a:t>Complete all homework</a:t>
            </a:r>
          </a:p>
          <a:p>
            <a:r>
              <a:rPr lang="en-GB" dirty="0"/>
              <a:t>Ask questions when you do not understand</a:t>
            </a:r>
          </a:p>
          <a:p>
            <a:r>
              <a:rPr lang="en-GB" dirty="0"/>
              <a:t>You need to purchase the Textbook</a:t>
            </a:r>
          </a:p>
          <a:p>
            <a:endParaRPr lang="en-GB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60850"/>
            <a:ext cx="1263328" cy="1107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7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2411</TotalTime>
  <Words>472</Words>
  <Application>Microsoft Office PowerPoint</Application>
  <PresentationFormat>On-screen Show (4:3)</PresentationFormat>
  <Paragraphs>112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BTEC National Business</vt:lpstr>
      <vt:lpstr>Outline of the single course</vt:lpstr>
      <vt:lpstr>Assessment requirements</vt:lpstr>
      <vt:lpstr>Outline of the double course</vt:lpstr>
      <vt:lpstr>Assessment requirements</vt:lpstr>
      <vt:lpstr>Stationery Requirements</vt:lpstr>
      <vt:lpstr>Bridging work</vt:lpstr>
      <vt:lpstr>Taster activity</vt:lpstr>
      <vt:lpstr>Final Tips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O'Reilly</dc:creator>
  <cp:lastModifiedBy>Helen Victory</cp:lastModifiedBy>
  <cp:revision>30</cp:revision>
  <cp:lastPrinted>2015-06-09T06:41:23Z</cp:lastPrinted>
  <dcterms:created xsi:type="dcterms:W3CDTF">2015-05-21T20:50:48Z</dcterms:created>
  <dcterms:modified xsi:type="dcterms:W3CDTF">2019-07-02T11:43:44Z</dcterms:modified>
</cp:coreProperties>
</file>