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277" r:id="rId4"/>
    <p:sldId id="266" r:id="rId5"/>
    <p:sldId id="272" r:id="rId6"/>
    <p:sldId id="271" r:id="rId7"/>
    <p:sldId id="274" r:id="rId8"/>
    <p:sldId id="273" r:id="rId9"/>
    <p:sldId id="275" r:id="rId10"/>
    <p:sldId id="276" r:id="rId11"/>
    <p:sldId id="262" r:id="rId12"/>
    <p:sldId id="280" r:id="rId13"/>
    <p:sldId id="264" r:id="rId14"/>
    <p:sldId id="265" r:id="rId15"/>
    <p:sldId id="278" r:id="rId16"/>
    <p:sldId id="279"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6EECC73-288D-4552-B2EB-599DE79BF982}" type="datetimeFigureOut">
              <a:rPr lang="en-GB" smtClean="0"/>
              <a:t>21/06/2019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BACBF77-B696-4B41-9038-0B01F61440FB}" type="slidenum">
              <a:rPr lang="en-GB" smtClean="0"/>
              <a:t>‹#›</a:t>
            </a:fld>
            <a:endParaRPr lang="en-GB"/>
          </a:p>
        </p:txBody>
      </p:sp>
    </p:spTree>
    <p:extLst>
      <p:ext uri="{BB962C8B-B14F-4D97-AF65-F5344CB8AC3E}">
        <p14:creationId xmlns:p14="http://schemas.microsoft.com/office/powerpoint/2010/main" val="369642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C268708D-7600-4446-A0EA-1A1DE902745D}" type="datetimeFigureOut">
              <a:rPr lang="en-GB" smtClean="0"/>
              <a:t>21/06/2019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F725637E-EB81-4000-A23D-A26304DBD2BD}" type="slidenum">
              <a:rPr lang="en-GB" smtClean="0"/>
              <a:t>‹#›</a:t>
            </a:fld>
            <a:endParaRPr lang="en-GB"/>
          </a:p>
        </p:txBody>
      </p:sp>
    </p:spTree>
    <p:extLst>
      <p:ext uri="{BB962C8B-B14F-4D97-AF65-F5344CB8AC3E}">
        <p14:creationId xmlns:p14="http://schemas.microsoft.com/office/powerpoint/2010/main" val="24773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25637E-EB81-4000-A23D-A26304DBD2BD}" type="slidenum">
              <a:rPr lang="en-GB" smtClean="0"/>
              <a:t>6</a:t>
            </a:fld>
            <a:endParaRPr lang="en-GB"/>
          </a:p>
        </p:txBody>
      </p:sp>
    </p:spTree>
    <p:extLst>
      <p:ext uri="{BB962C8B-B14F-4D97-AF65-F5344CB8AC3E}">
        <p14:creationId xmlns:p14="http://schemas.microsoft.com/office/powerpoint/2010/main" val="417052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BAC529-489F-441E-A2FE-5700EF7BC5FA}" type="datetimeFigureOut">
              <a:rPr lang="en-GB" smtClean="0"/>
              <a:pPr/>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195550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BAC529-489F-441E-A2FE-5700EF7BC5FA}" type="datetimeFigureOut">
              <a:rPr lang="en-GB" smtClean="0"/>
              <a:pPr/>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351609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BAC529-489F-441E-A2FE-5700EF7BC5FA}" type="datetimeFigureOut">
              <a:rPr lang="en-GB" smtClean="0"/>
              <a:pPr/>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33305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BAC529-489F-441E-A2FE-5700EF7BC5FA}" type="datetimeFigureOut">
              <a:rPr lang="en-GB" smtClean="0"/>
              <a:pPr/>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420270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AC529-489F-441E-A2FE-5700EF7BC5FA}" type="datetimeFigureOut">
              <a:rPr lang="en-GB" smtClean="0"/>
              <a:pPr/>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258588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BAC529-489F-441E-A2FE-5700EF7BC5FA}" type="datetimeFigureOut">
              <a:rPr lang="en-GB" smtClean="0"/>
              <a:pPr/>
              <a:t>21/06/2019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169013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BAC529-489F-441E-A2FE-5700EF7BC5FA}" type="datetimeFigureOut">
              <a:rPr lang="en-GB" smtClean="0"/>
              <a:pPr/>
              <a:t>21/06/2019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226133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BAC529-489F-441E-A2FE-5700EF7BC5FA}" type="datetimeFigureOut">
              <a:rPr lang="en-GB" smtClean="0"/>
              <a:pPr/>
              <a:t>21/06/2019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43527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AC529-489F-441E-A2FE-5700EF7BC5FA}" type="datetimeFigureOut">
              <a:rPr lang="en-GB" smtClean="0"/>
              <a:pPr/>
              <a:t>21/06/2019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314485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AC529-489F-441E-A2FE-5700EF7BC5FA}" type="datetimeFigureOut">
              <a:rPr lang="en-GB" smtClean="0"/>
              <a:pPr/>
              <a:t>21/06/2019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426582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AC529-489F-441E-A2FE-5700EF7BC5FA}" type="datetimeFigureOut">
              <a:rPr lang="en-GB" smtClean="0"/>
              <a:pPr/>
              <a:t>21/06/2019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23453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AC529-489F-441E-A2FE-5700EF7BC5FA}" type="datetimeFigureOut">
              <a:rPr lang="en-GB" smtClean="0"/>
              <a:pPr/>
              <a:t>21/06/2019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D5009-1223-461A-BD4A-D6D57B320C44}" type="slidenum">
              <a:rPr lang="en-GB" smtClean="0"/>
              <a:pPr/>
              <a:t>‹#›</a:t>
            </a:fld>
            <a:endParaRPr lang="en-GB"/>
          </a:p>
        </p:txBody>
      </p:sp>
    </p:spTree>
    <p:extLst>
      <p:ext uri="{BB962C8B-B14F-4D97-AF65-F5344CB8AC3E}">
        <p14:creationId xmlns:p14="http://schemas.microsoft.com/office/powerpoint/2010/main" val="45315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filestore.aqa.org.uk/resources/english/AQA-77172B-SQP.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9171067" cy="6858000"/>
          </a:xfrm>
          <a:prstGeom prst="rect">
            <a:avLst/>
          </a:prstGeom>
        </p:spPr>
      </p:pic>
      <p:sp>
        <p:nvSpPr>
          <p:cNvPr id="2" name="Title 1"/>
          <p:cNvSpPr>
            <a:spLocks noGrp="1"/>
          </p:cNvSpPr>
          <p:nvPr>
            <p:ph type="ctrTitle"/>
          </p:nvPr>
        </p:nvSpPr>
        <p:spPr>
          <a:solidFill>
            <a:schemeClr val="bg1"/>
          </a:solidFill>
        </p:spPr>
        <p:txBody>
          <a:bodyPr/>
          <a:lstStyle/>
          <a:p>
            <a:r>
              <a:rPr lang="en-GB" dirty="0" smtClean="0">
                <a:solidFill>
                  <a:srgbClr val="FF0000"/>
                </a:solidFill>
              </a:rPr>
              <a:t>English Literature</a:t>
            </a:r>
            <a:endParaRPr lang="en-GB" dirty="0">
              <a:solidFill>
                <a:srgbClr val="FF0000"/>
              </a:solidFill>
            </a:endParaRPr>
          </a:p>
        </p:txBody>
      </p:sp>
      <p:sp>
        <p:nvSpPr>
          <p:cNvPr id="3" name="Subtitle 2"/>
          <p:cNvSpPr>
            <a:spLocks noGrp="1"/>
          </p:cNvSpPr>
          <p:nvPr>
            <p:ph type="subTitle" idx="1"/>
          </p:nvPr>
        </p:nvSpPr>
        <p:spPr>
          <a:xfrm>
            <a:off x="1371600" y="3886200"/>
            <a:ext cx="6400800" cy="575915"/>
          </a:xfrm>
          <a:solidFill>
            <a:schemeClr val="bg1"/>
          </a:solidFill>
        </p:spPr>
        <p:txBody>
          <a:bodyPr>
            <a:normAutofit lnSpcReduction="10000"/>
          </a:bodyPr>
          <a:lstStyle/>
          <a:p>
            <a:r>
              <a:rPr lang="en-GB" i="1" dirty="0" smtClean="0"/>
              <a:t>Induction, </a:t>
            </a:r>
            <a:r>
              <a:rPr lang="en-GB" i="1" dirty="0" smtClean="0"/>
              <a:t>4</a:t>
            </a:r>
            <a:r>
              <a:rPr lang="en-GB" i="1" baseline="30000" dirty="0" smtClean="0"/>
              <a:t>th</a:t>
            </a:r>
            <a:r>
              <a:rPr lang="en-GB" i="1" dirty="0" smtClean="0"/>
              <a:t> July 2019</a:t>
            </a:r>
            <a:endParaRPr lang="en-GB" i="1" dirty="0" smtClean="0"/>
          </a:p>
        </p:txBody>
      </p:sp>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70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7000924" cy="1143000"/>
          </a:xfrm>
          <a:solidFill>
            <a:schemeClr val="bg1">
              <a:lumMod val="85000"/>
            </a:schemeClr>
          </a:solidFill>
        </p:spPr>
        <p:txBody>
          <a:bodyPr/>
          <a:lstStyle/>
          <a:p>
            <a:r>
              <a:rPr lang="en-GB" i="1" dirty="0" smtClean="0">
                <a:latin typeface="Tekton Pro" panose="020F0603020208020904" pitchFamily="34" charset="0"/>
              </a:rPr>
              <a:t>Stationery Requirements</a:t>
            </a:r>
            <a:endParaRPr lang="en-GB" i="1" dirty="0">
              <a:latin typeface="Tekton Pro" panose="020F0603020208020904" pitchFamily="34" charset="0"/>
            </a:endParaRPr>
          </a:p>
        </p:txBody>
      </p:sp>
      <p:sp>
        <p:nvSpPr>
          <p:cNvPr id="3" name="Content Placeholder 2"/>
          <p:cNvSpPr>
            <a:spLocks noGrp="1"/>
          </p:cNvSpPr>
          <p:nvPr>
            <p:ph idx="1"/>
          </p:nvPr>
        </p:nvSpPr>
        <p:spPr>
          <a:xfrm>
            <a:off x="500034" y="1285860"/>
            <a:ext cx="8229600" cy="4525963"/>
          </a:xfrm>
        </p:spPr>
        <p:txBody>
          <a:bodyPr>
            <a:normAutofit/>
          </a:bodyPr>
          <a:lstStyle/>
          <a:p>
            <a:r>
              <a:rPr lang="en-GB" sz="2600" dirty="0" smtClean="0">
                <a:latin typeface="Tekton Pro" panose="020F0603020208020904" pitchFamily="34" charset="0"/>
              </a:rPr>
              <a:t>You will need to purchase a lever arch file and at least 10 dividers (these can be picked up really cheaply from places like ‘The Works’)</a:t>
            </a:r>
          </a:p>
          <a:p>
            <a:r>
              <a:rPr lang="en-GB" sz="2600" dirty="0" smtClean="0">
                <a:latin typeface="Tekton Pro" panose="020F0603020208020904" pitchFamily="34" charset="0"/>
              </a:rPr>
              <a:t>You will also need </a:t>
            </a:r>
            <a:r>
              <a:rPr lang="en-GB" sz="2600" b="1" dirty="0" smtClean="0">
                <a:latin typeface="Tekton Pro" panose="020F0603020208020904" pitchFamily="34" charset="0"/>
              </a:rPr>
              <a:t>A4 </a:t>
            </a:r>
            <a:r>
              <a:rPr lang="en-GB" sz="2600" dirty="0" smtClean="0">
                <a:latin typeface="Tekton Pro" panose="020F0603020208020904" pitchFamily="34" charset="0"/>
              </a:rPr>
              <a:t>hole punched paper which can be put into a file</a:t>
            </a:r>
          </a:p>
          <a:p>
            <a:r>
              <a:rPr lang="en-GB" sz="2600" dirty="0" smtClean="0">
                <a:latin typeface="Tekton Pro" panose="020F0603020208020904" pitchFamily="34" charset="0"/>
              </a:rPr>
              <a:t>Pens (black/blue/red)</a:t>
            </a:r>
          </a:p>
          <a:p>
            <a:r>
              <a:rPr lang="en-GB" sz="2600" dirty="0" smtClean="0">
                <a:latin typeface="Tekton Pro" panose="020F0603020208020904" pitchFamily="34" charset="0"/>
              </a:rPr>
              <a:t>You must bring whatever text you are studying to lessons</a:t>
            </a:r>
            <a:endParaRPr lang="en-GB" sz="2600" dirty="0">
              <a:latin typeface="Tekton Pro" panose="020F0603020208020904" pitchFamily="34" charset="0"/>
            </a:endParaRP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www.wilko.com/content/ebiz/wilkinsonplus/invt/0300213/0300213_l.jpg"/>
          <p:cNvPicPr>
            <a:picLocks noChangeAspect="1" noChangeArrowheads="1"/>
          </p:cNvPicPr>
          <p:nvPr/>
        </p:nvPicPr>
        <p:blipFill>
          <a:blip r:embed="rId3" cstate="print"/>
          <a:srcRect/>
          <a:stretch>
            <a:fillRect/>
          </a:stretch>
        </p:blipFill>
        <p:spPr bwMode="auto">
          <a:xfrm>
            <a:off x="7143792" y="4572008"/>
            <a:ext cx="2000208" cy="2000208"/>
          </a:xfrm>
          <a:prstGeom prst="rect">
            <a:avLst/>
          </a:prstGeom>
          <a:noFill/>
        </p:spPr>
      </p:pic>
      <p:pic>
        <p:nvPicPr>
          <p:cNvPr id="9222" name="Picture 6" descr="http://i.ebayimg.com/00/s/NjQ3WDUxNg==/z/A54AAOxyoVZTHJaX/$_35.JPG"/>
          <p:cNvPicPr>
            <a:picLocks noChangeAspect="1" noChangeArrowheads="1"/>
          </p:cNvPicPr>
          <p:nvPr/>
        </p:nvPicPr>
        <p:blipFill>
          <a:blip r:embed="rId4" cstate="print"/>
          <a:srcRect/>
          <a:stretch>
            <a:fillRect/>
          </a:stretch>
        </p:blipFill>
        <p:spPr bwMode="auto">
          <a:xfrm>
            <a:off x="4270532" y="4786322"/>
            <a:ext cx="1252054" cy="1571616"/>
          </a:xfrm>
          <a:prstGeom prst="rect">
            <a:avLst/>
          </a:prstGeom>
          <a:noFill/>
        </p:spPr>
      </p:pic>
      <p:pic>
        <p:nvPicPr>
          <p:cNvPr id="9218" name="Picture 2" descr="https://encrypted-tbn1.gstatic.com/images?q=tbn:ANd9GcR83Y-rANip5qCSBKJoN9TF1ReFyK2_cZDZcxgz2WXFeSUxxn5VVg"/>
          <p:cNvPicPr>
            <a:picLocks noChangeAspect="1" noChangeArrowheads="1"/>
          </p:cNvPicPr>
          <p:nvPr/>
        </p:nvPicPr>
        <p:blipFill>
          <a:blip r:embed="rId5" cstate="print"/>
          <a:srcRect l="13889" r="16667"/>
          <a:stretch>
            <a:fillRect/>
          </a:stretch>
        </p:blipFill>
        <p:spPr bwMode="auto">
          <a:xfrm>
            <a:off x="5572132" y="5146604"/>
            <a:ext cx="1785950" cy="1711396"/>
          </a:xfrm>
          <a:prstGeom prst="rect">
            <a:avLst/>
          </a:prstGeom>
          <a:noFill/>
        </p:spPr>
      </p:pic>
    </p:spTree>
    <p:extLst>
      <p:ext uri="{BB962C8B-B14F-4D97-AF65-F5344CB8AC3E}">
        <p14:creationId xmlns:p14="http://schemas.microsoft.com/office/powerpoint/2010/main" val="1029597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128" cy="1143000"/>
          </a:xfrm>
        </p:spPr>
        <p:txBody>
          <a:bodyPr>
            <a:normAutofit/>
          </a:bodyPr>
          <a:lstStyle/>
          <a:p>
            <a:r>
              <a:rPr lang="en-GB" sz="3200" b="1" i="1" dirty="0" smtClean="0">
                <a:latin typeface="Tekton Pro" panose="020F0603020208020904" pitchFamily="34" charset="0"/>
              </a:rPr>
              <a:t>Unseen Social and Political Protest Learning Activity</a:t>
            </a:r>
            <a:endParaRPr lang="en-GB" sz="3200" b="1" i="1" dirty="0">
              <a:latin typeface="Tekton Pro" panose="020F0603020208020904" pitchFamily="34" charset="0"/>
            </a:endParaRPr>
          </a:p>
        </p:txBody>
      </p:sp>
      <p:sp>
        <p:nvSpPr>
          <p:cNvPr id="3" name="Content Placeholder 2"/>
          <p:cNvSpPr>
            <a:spLocks noGrp="1"/>
          </p:cNvSpPr>
          <p:nvPr>
            <p:ph idx="1"/>
          </p:nvPr>
        </p:nvSpPr>
        <p:spPr/>
        <p:txBody>
          <a:bodyPr>
            <a:normAutofit/>
          </a:bodyPr>
          <a:lstStyle/>
          <a:p>
            <a:pPr>
              <a:buNone/>
            </a:pPr>
            <a:r>
              <a:rPr lang="en-GB" dirty="0" smtClean="0">
                <a:latin typeface="Tekton Pro" panose="020F0603020208020904" pitchFamily="34" charset="0"/>
              </a:rPr>
              <a:t>1. Look at the list you’ve been given of elements of political and social protest writing. This list is not exhaustive. </a:t>
            </a:r>
          </a:p>
          <a:p>
            <a:pPr>
              <a:buNone/>
            </a:pPr>
            <a:endParaRPr lang="en-GB" dirty="0" smtClean="0">
              <a:latin typeface="Tekton Pro" panose="020F0603020208020904" pitchFamily="34" charset="0"/>
            </a:endParaRPr>
          </a:p>
          <a:p>
            <a:pPr>
              <a:buNone/>
            </a:pPr>
            <a:endParaRPr lang="en-GB" dirty="0" smtClean="0">
              <a:latin typeface="Tekton Pro" panose="020F0603020208020904" pitchFamily="34" charset="0"/>
            </a:endParaRPr>
          </a:p>
          <a:p>
            <a:pPr>
              <a:buNone/>
            </a:pPr>
            <a:endParaRPr lang="en-GB" dirty="0">
              <a:latin typeface="Tekton Pro" panose="020F0603020208020904" pitchFamily="34" charset="0"/>
            </a:endParaRPr>
          </a:p>
          <a:p>
            <a:pPr>
              <a:buNone/>
            </a:pPr>
            <a:endParaRPr lang="en-GB" i="1" dirty="0">
              <a:latin typeface="Tekton Pro" panose="020F0603020208020904" pitchFamily="34" charset="0"/>
            </a:endParaRP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4155848" y="2996951"/>
            <a:ext cx="4847832" cy="3615705"/>
          </a:xfrm>
          <a:prstGeom prst="rect">
            <a:avLst/>
          </a:prstGeom>
        </p:spPr>
      </p:pic>
      <p:sp>
        <p:nvSpPr>
          <p:cNvPr id="6" name="TextBox 5"/>
          <p:cNvSpPr txBox="1"/>
          <p:nvPr/>
        </p:nvSpPr>
        <p:spPr>
          <a:xfrm>
            <a:off x="323528" y="3501008"/>
            <a:ext cx="3456384" cy="3231654"/>
          </a:xfrm>
          <a:prstGeom prst="rect">
            <a:avLst/>
          </a:prstGeom>
          <a:noFill/>
        </p:spPr>
        <p:txBody>
          <a:bodyPr wrap="square" rtlCol="0">
            <a:spAutoFit/>
          </a:bodyPr>
          <a:lstStyle/>
          <a:p>
            <a:pPr algn="ctr"/>
            <a:r>
              <a:rPr lang="en-GB" sz="2400" b="1" i="1" dirty="0" smtClean="0">
                <a:solidFill>
                  <a:srgbClr val="00B050"/>
                </a:solidFill>
                <a:latin typeface="Tekton Pro" panose="020F0603020208020904" pitchFamily="34" charset="0"/>
              </a:rPr>
              <a:t>Can you create any sub-groups?</a:t>
            </a:r>
          </a:p>
          <a:p>
            <a:pPr algn="ctr"/>
            <a:r>
              <a:rPr lang="en-GB" sz="2400" b="1" i="1" dirty="0" smtClean="0">
                <a:solidFill>
                  <a:srgbClr val="00B050"/>
                </a:solidFill>
                <a:latin typeface="Tekton Pro" panose="020F0603020208020904" pitchFamily="34" charset="0"/>
              </a:rPr>
              <a:t>Which lend themselves to each other?</a:t>
            </a:r>
          </a:p>
          <a:p>
            <a:endParaRPr lang="en-GB" dirty="0">
              <a:latin typeface="Tekton Pro" panose="020F0603020208020904" pitchFamily="34" charset="0"/>
            </a:endParaRPr>
          </a:p>
          <a:p>
            <a:endParaRPr lang="en-GB" dirty="0" smtClean="0">
              <a:latin typeface="Tekton Pro" panose="020F0603020208020904" pitchFamily="34" charset="0"/>
            </a:endParaRPr>
          </a:p>
          <a:p>
            <a:endParaRPr lang="en-GB" dirty="0">
              <a:latin typeface="Tekton Pro" panose="020F0603020208020904" pitchFamily="34" charset="0"/>
            </a:endParaRPr>
          </a:p>
          <a:p>
            <a:r>
              <a:rPr lang="en-GB" b="1" i="1" dirty="0" smtClean="0">
                <a:solidFill>
                  <a:srgbClr val="FFC000"/>
                </a:solidFill>
                <a:latin typeface="Tekton Pro" panose="020F0603020208020904" pitchFamily="34" charset="0"/>
              </a:rPr>
              <a:t>CHALLENGE</a:t>
            </a:r>
            <a:r>
              <a:rPr lang="en-GB" b="1" dirty="0" smtClean="0">
                <a:solidFill>
                  <a:srgbClr val="FFC000"/>
                </a:solidFill>
                <a:latin typeface="Tekton Pro" panose="020F0603020208020904" pitchFamily="34" charset="0"/>
              </a:rPr>
              <a:t>: Can you apply any of these elements to texts you have read yourself?</a:t>
            </a:r>
            <a:endParaRPr lang="en-GB" b="1" dirty="0">
              <a:solidFill>
                <a:srgbClr val="FFC000"/>
              </a:solidFill>
              <a:latin typeface="Tekton Pro" panose="020F0603020208020904" pitchFamily="34" charset="0"/>
            </a:endParaRPr>
          </a:p>
        </p:txBody>
      </p:sp>
    </p:spTree>
    <p:extLst>
      <p:ext uri="{BB962C8B-B14F-4D97-AF65-F5344CB8AC3E}">
        <p14:creationId xmlns:p14="http://schemas.microsoft.com/office/powerpoint/2010/main" val="1293856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128" cy="1143000"/>
          </a:xfrm>
        </p:spPr>
        <p:txBody>
          <a:bodyPr>
            <a:normAutofit/>
          </a:bodyPr>
          <a:lstStyle/>
          <a:p>
            <a:r>
              <a:rPr lang="en-GB" sz="3200" b="1" i="1" dirty="0" smtClean="0">
                <a:latin typeface="Tekton Pro" panose="020F0603020208020904" pitchFamily="34" charset="0"/>
              </a:rPr>
              <a:t>Unseen Social and Political Protest Learning Activity</a:t>
            </a:r>
            <a:endParaRPr lang="en-GB" sz="3200" b="1" i="1" dirty="0">
              <a:latin typeface="Tekton Pro" panose="020F0603020208020904" pitchFamily="34" charset="0"/>
            </a:endParaRPr>
          </a:p>
        </p:txBody>
      </p:sp>
      <p:sp>
        <p:nvSpPr>
          <p:cNvPr id="3" name="Content Placeholder 2"/>
          <p:cNvSpPr>
            <a:spLocks noGrp="1"/>
          </p:cNvSpPr>
          <p:nvPr>
            <p:ph idx="1"/>
          </p:nvPr>
        </p:nvSpPr>
        <p:spPr/>
        <p:txBody>
          <a:bodyPr>
            <a:normAutofit/>
          </a:bodyPr>
          <a:lstStyle/>
          <a:p>
            <a:pPr>
              <a:buNone/>
            </a:pPr>
            <a:r>
              <a:rPr lang="en-GB" dirty="0" smtClean="0">
                <a:latin typeface="Tekton Pro" panose="020F0603020208020904" pitchFamily="34" charset="0"/>
              </a:rPr>
              <a:t>2. Look at the unseen text you’ve been given…</a:t>
            </a:r>
          </a:p>
          <a:p>
            <a:pPr>
              <a:buNone/>
            </a:pPr>
            <a:r>
              <a:rPr lang="en-GB" dirty="0" smtClean="0">
                <a:latin typeface="Tekton Pro" panose="020F0603020208020904" pitchFamily="34" charset="0"/>
              </a:rPr>
              <a:t>a. Read the pre-amble: Just having read this, which elements of political and social protest writing can you see emerging?</a:t>
            </a:r>
          </a:p>
          <a:p>
            <a:pPr>
              <a:buNone/>
            </a:pPr>
            <a:endParaRPr lang="en-GB" dirty="0">
              <a:latin typeface="Tekton Pro" panose="020F0603020208020904" pitchFamily="34" charset="0"/>
            </a:endParaRPr>
          </a:p>
          <a:p>
            <a:pPr>
              <a:buNone/>
            </a:pPr>
            <a:endParaRPr lang="en-GB" i="1" dirty="0">
              <a:latin typeface="Tekton Pro" panose="020F0603020208020904" pitchFamily="34" charset="0"/>
            </a:endParaRP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4473950" y="4077072"/>
            <a:ext cx="4526104" cy="1899926"/>
          </a:xfrm>
          <a:prstGeom prst="rect">
            <a:avLst/>
          </a:prstGeom>
        </p:spPr>
      </p:pic>
      <p:sp>
        <p:nvSpPr>
          <p:cNvPr id="8" name="Rectangle 7"/>
          <p:cNvSpPr/>
          <p:nvPr/>
        </p:nvSpPr>
        <p:spPr>
          <a:xfrm>
            <a:off x="117904" y="3799948"/>
            <a:ext cx="4572000" cy="3046988"/>
          </a:xfrm>
          <a:prstGeom prst="rect">
            <a:avLst/>
          </a:prstGeom>
        </p:spPr>
        <p:txBody>
          <a:bodyPr>
            <a:spAutoFit/>
          </a:bodyPr>
          <a:lstStyle/>
          <a:p>
            <a:r>
              <a:rPr lang="en-GB" sz="3200" dirty="0" smtClean="0">
                <a:latin typeface="Tekton Pro" panose="020F0603020208020904" pitchFamily="34" charset="0"/>
              </a:rPr>
              <a:t>b. Read the rest of the extract- highlight and annotate, looking for aspects of political and social protest literature emerging.</a:t>
            </a:r>
            <a:endParaRPr lang="en-GB" sz="3200" dirty="0">
              <a:latin typeface="Tekton Pro" panose="020F0603020208020904" pitchFamily="34" charset="0"/>
            </a:endParaRPr>
          </a:p>
        </p:txBody>
      </p:sp>
      <p:sp>
        <p:nvSpPr>
          <p:cNvPr id="9" name="Rectangle 8"/>
          <p:cNvSpPr/>
          <p:nvPr/>
        </p:nvSpPr>
        <p:spPr>
          <a:xfrm>
            <a:off x="5150110" y="6631492"/>
            <a:ext cx="7073380" cy="430887"/>
          </a:xfrm>
          <a:prstGeom prst="rect">
            <a:avLst/>
          </a:prstGeom>
        </p:spPr>
        <p:txBody>
          <a:bodyPr wrap="square">
            <a:spAutoFit/>
          </a:bodyPr>
          <a:lstStyle/>
          <a:p>
            <a:r>
              <a:rPr lang="en-GB" sz="1100" dirty="0">
                <a:hlinkClick r:id="rId4"/>
              </a:rPr>
              <a:t>http://</a:t>
            </a:r>
            <a:r>
              <a:rPr lang="en-GB" sz="1100" dirty="0" smtClean="0">
                <a:hlinkClick r:id="rId4"/>
              </a:rPr>
              <a:t>filestore.aqa.org.uk/resources/english/AQA-77172B-SQP.PDF</a:t>
            </a:r>
            <a:endParaRPr lang="en-GB" sz="1100" dirty="0" smtClean="0"/>
          </a:p>
          <a:p>
            <a:endParaRPr lang="en-GB" sz="1100" dirty="0"/>
          </a:p>
        </p:txBody>
      </p:sp>
    </p:spTree>
    <p:extLst>
      <p:ext uri="{BB962C8B-B14F-4D97-AF65-F5344CB8AC3E}">
        <p14:creationId xmlns:p14="http://schemas.microsoft.com/office/powerpoint/2010/main" val="936581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86502" cy="1143000"/>
          </a:xfrm>
          <a:solidFill>
            <a:schemeClr val="bg1">
              <a:lumMod val="75000"/>
            </a:schemeClr>
          </a:solidFill>
        </p:spPr>
        <p:txBody>
          <a:bodyPr/>
          <a:lstStyle/>
          <a:p>
            <a:r>
              <a:rPr lang="en-GB" i="1" dirty="0" smtClean="0">
                <a:latin typeface="Tekton Pro" panose="020F0603020208020904" pitchFamily="34" charset="0"/>
              </a:rPr>
              <a:t>Bridging work</a:t>
            </a:r>
            <a:endParaRPr lang="en-GB" i="1" dirty="0">
              <a:latin typeface="Tekton Pro" panose="020F0603020208020904" pitchFamily="34" charset="0"/>
            </a:endParaRPr>
          </a:p>
        </p:txBody>
      </p:sp>
      <p:sp>
        <p:nvSpPr>
          <p:cNvPr id="3" name="Content Placeholder 2"/>
          <p:cNvSpPr>
            <a:spLocks noGrp="1"/>
          </p:cNvSpPr>
          <p:nvPr>
            <p:ph idx="1"/>
          </p:nvPr>
        </p:nvSpPr>
        <p:spPr/>
        <p:txBody>
          <a:bodyPr/>
          <a:lstStyle/>
          <a:p>
            <a:endParaRPr lang="en-GB" dirty="0" smtClean="0">
              <a:latin typeface="Tekton Pro" panose="020F0603020208020904" pitchFamily="34" charset="0"/>
            </a:endParaRPr>
          </a:p>
          <a:p>
            <a:pPr>
              <a:buNone/>
            </a:pPr>
            <a:r>
              <a:rPr lang="en-GB" i="1" dirty="0" smtClean="0">
                <a:latin typeface="Tekton Pro" panose="020F0603020208020904" pitchFamily="34" charset="0"/>
              </a:rPr>
              <a:t>Read:</a:t>
            </a:r>
          </a:p>
          <a:p>
            <a:pPr algn="ctr">
              <a:buNone/>
            </a:pPr>
            <a:r>
              <a:rPr lang="en-GB" i="1" dirty="0" smtClean="0">
                <a:latin typeface="Tekton Pro" panose="020F0603020208020904" pitchFamily="34" charset="0"/>
              </a:rPr>
              <a:t>‘Othello’, </a:t>
            </a:r>
          </a:p>
          <a:p>
            <a:pPr algn="ctr">
              <a:buNone/>
            </a:pPr>
            <a:r>
              <a:rPr lang="en-GB" i="1" dirty="0" smtClean="0">
                <a:latin typeface="Tekton Pro" panose="020F0603020208020904" pitchFamily="34" charset="0"/>
              </a:rPr>
              <a:t>‘Death of a Salesman’</a:t>
            </a:r>
          </a:p>
          <a:p>
            <a:pPr algn="ctr">
              <a:buNone/>
            </a:pPr>
            <a:r>
              <a:rPr lang="en-GB" i="1" dirty="0" smtClean="0">
                <a:latin typeface="Tekton Pro" panose="020F0603020208020904" pitchFamily="34" charset="0"/>
              </a:rPr>
              <a:t>‘Songs of Innocence and Experience’</a:t>
            </a:r>
          </a:p>
          <a:p>
            <a:pPr algn="ctr">
              <a:buNone/>
            </a:pPr>
            <a:r>
              <a:rPr lang="en-GB" i="1" dirty="0" smtClean="0">
                <a:latin typeface="Tekton Pro" panose="020F0603020208020904" pitchFamily="34" charset="0"/>
              </a:rPr>
              <a:t>‘Handmaid’s Tale’</a:t>
            </a:r>
          </a:p>
          <a:p>
            <a:endParaRPr lang="en-GB" dirty="0">
              <a:latin typeface="Tekton Pro" panose="020F0603020208020904" pitchFamily="34" charset="0"/>
            </a:endParaRP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454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72320" cy="1143000"/>
          </a:xfrm>
          <a:solidFill>
            <a:schemeClr val="bg1">
              <a:lumMod val="75000"/>
            </a:schemeClr>
          </a:solidFill>
        </p:spPr>
        <p:txBody>
          <a:bodyPr/>
          <a:lstStyle/>
          <a:p>
            <a:r>
              <a:rPr lang="en-GB" i="1" dirty="0" smtClean="0">
                <a:latin typeface="Tekton Pro" panose="020F0603020208020904" pitchFamily="34" charset="0"/>
              </a:rPr>
              <a:t>To be a student of English.....</a:t>
            </a:r>
            <a:endParaRPr lang="en-GB" i="1" dirty="0">
              <a:latin typeface="Tekton Pro" panose="020F0603020208020904" pitchFamily="34" charset="0"/>
            </a:endParaRPr>
          </a:p>
        </p:txBody>
      </p:sp>
      <p:sp>
        <p:nvSpPr>
          <p:cNvPr id="3" name="Content Placeholder 2"/>
          <p:cNvSpPr>
            <a:spLocks noGrp="1"/>
          </p:cNvSpPr>
          <p:nvPr>
            <p:ph idx="1"/>
          </p:nvPr>
        </p:nvSpPr>
        <p:spPr>
          <a:xfrm>
            <a:off x="457200" y="1600200"/>
            <a:ext cx="7115196" cy="4525963"/>
          </a:xfrm>
        </p:spPr>
        <p:txBody>
          <a:bodyPr>
            <a:normAutofit lnSpcReduction="10000"/>
          </a:bodyPr>
          <a:lstStyle/>
          <a:p>
            <a:pPr>
              <a:buNone/>
            </a:pPr>
            <a:r>
              <a:rPr lang="en-GB" dirty="0" smtClean="0">
                <a:latin typeface="Tekton Pro" panose="020F0603020208020904" pitchFamily="34" charset="0"/>
              </a:rPr>
              <a:t>	You must be reading the texts independently, and rereading texts – they need to become your best friends.  You should be carrying the text with all the time, reading at every opportunity.</a:t>
            </a:r>
          </a:p>
          <a:p>
            <a:pPr>
              <a:buNone/>
            </a:pPr>
            <a:endParaRPr lang="en-GB" dirty="0" smtClean="0">
              <a:latin typeface="Tekton Pro" panose="020F0603020208020904" pitchFamily="34" charset="0"/>
            </a:endParaRPr>
          </a:p>
          <a:p>
            <a:pPr>
              <a:buNone/>
            </a:pPr>
            <a:r>
              <a:rPr lang="en-GB" dirty="0" smtClean="0">
                <a:latin typeface="Tekton Pro" panose="020F0603020208020904" pitchFamily="34" charset="0"/>
              </a:rPr>
              <a:t>	You should  be reading about literature through reviews and essays (The Guardian; The London Literary Review?)</a:t>
            </a:r>
          </a:p>
          <a:p>
            <a:pPr>
              <a:buNone/>
            </a:pPr>
            <a:endParaRPr lang="en-GB" dirty="0">
              <a:latin typeface="Tekton Pro" panose="020F0603020208020904" pitchFamily="34" charset="0"/>
            </a:endParaRP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34" y="285728"/>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s-media-cache-ak0.pinimg.com/236x/ef/f4/3b/eff43b62a18525a85c1ca9dfde855da3.jpg"/>
          <p:cNvPicPr>
            <a:picLocks noChangeAspect="1" noChangeArrowheads="1"/>
          </p:cNvPicPr>
          <p:nvPr/>
        </p:nvPicPr>
        <p:blipFill>
          <a:blip r:embed="rId3" cstate="print"/>
          <a:srcRect/>
          <a:stretch>
            <a:fillRect/>
          </a:stretch>
        </p:blipFill>
        <p:spPr bwMode="auto">
          <a:xfrm rot="1496269">
            <a:off x="6805675" y="2955058"/>
            <a:ext cx="2247900" cy="1943101"/>
          </a:xfrm>
          <a:prstGeom prst="rect">
            <a:avLst/>
          </a:prstGeom>
          <a:noFill/>
        </p:spPr>
      </p:pic>
    </p:spTree>
    <p:extLst>
      <p:ext uri="{BB962C8B-B14F-4D97-AF65-F5344CB8AC3E}">
        <p14:creationId xmlns:p14="http://schemas.microsoft.com/office/powerpoint/2010/main" val="35779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92896"/>
            <a:ext cx="8229600" cy="1143000"/>
          </a:xfrm>
        </p:spPr>
        <p:txBody>
          <a:bodyPr>
            <a:normAutofit/>
          </a:bodyPr>
          <a:lstStyle/>
          <a:p>
            <a:r>
              <a:rPr lang="en-GB" sz="6600" b="1" dirty="0" smtClean="0"/>
              <a:t>Resources</a:t>
            </a:r>
            <a:endParaRPr lang="en-GB" sz="6600" b="1" dirty="0"/>
          </a:p>
        </p:txBody>
      </p:sp>
    </p:spTree>
    <p:extLst>
      <p:ext uri="{BB962C8B-B14F-4D97-AF65-F5344CB8AC3E}">
        <p14:creationId xmlns:p14="http://schemas.microsoft.com/office/powerpoint/2010/main" val="2389197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2074"/>
          </a:xfrm>
        </p:spPr>
        <p:txBody>
          <a:bodyPr>
            <a:normAutofit/>
          </a:bodyPr>
          <a:lstStyle/>
          <a:p>
            <a:pPr algn="l"/>
            <a:r>
              <a:rPr lang="en-GB" sz="2800" b="1" dirty="0" smtClean="0"/>
              <a:t>Elements of Political and Social Protest Writing</a:t>
            </a:r>
            <a:endParaRPr lang="en-GB" sz="2800" b="1" dirty="0"/>
          </a:p>
        </p:txBody>
      </p:sp>
      <p:sp>
        <p:nvSpPr>
          <p:cNvPr id="3" name="5-Point Star 2"/>
          <p:cNvSpPr/>
          <p:nvPr/>
        </p:nvSpPr>
        <p:spPr>
          <a:xfrm>
            <a:off x="3203848" y="2348880"/>
            <a:ext cx="2736304" cy="23762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Political and Social Protest Writing</a:t>
            </a:r>
            <a:endParaRPr lang="en-GB" sz="1400" dirty="0"/>
          </a:p>
        </p:txBody>
      </p:sp>
      <p:sp>
        <p:nvSpPr>
          <p:cNvPr id="4" name="TextBox 3"/>
          <p:cNvSpPr txBox="1"/>
          <p:nvPr/>
        </p:nvSpPr>
        <p:spPr>
          <a:xfrm>
            <a:off x="5256076" y="2564309"/>
            <a:ext cx="1584176" cy="369332"/>
          </a:xfrm>
          <a:prstGeom prst="rect">
            <a:avLst/>
          </a:prstGeom>
          <a:noFill/>
        </p:spPr>
        <p:txBody>
          <a:bodyPr wrap="square" rtlCol="0">
            <a:spAutoFit/>
          </a:bodyPr>
          <a:lstStyle/>
          <a:p>
            <a:r>
              <a:rPr lang="en-GB" dirty="0" smtClean="0"/>
              <a:t>defiance</a:t>
            </a:r>
            <a:endParaRPr lang="en-GB" dirty="0"/>
          </a:p>
        </p:txBody>
      </p:sp>
      <p:sp>
        <p:nvSpPr>
          <p:cNvPr id="5" name="TextBox 4"/>
          <p:cNvSpPr txBox="1"/>
          <p:nvPr/>
        </p:nvSpPr>
        <p:spPr>
          <a:xfrm>
            <a:off x="107504" y="1294713"/>
            <a:ext cx="1584176" cy="369332"/>
          </a:xfrm>
          <a:prstGeom prst="rect">
            <a:avLst/>
          </a:prstGeom>
          <a:noFill/>
        </p:spPr>
        <p:txBody>
          <a:bodyPr wrap="square" rtlCol="0">
            <a:spAutoFit/>
          </a:bodyPr>
          <a:lstStyle/>
          <a:p>
            <a:r>
              <a:rPr lang="en-GB" dirty="0" smtClean="0"/>
              <a:t>control</a:t>
            </a:r>
            <a:endParaRPr lang="en-GB" dirty="0"/>
          </a:p>
        </p:txBody>
      </p:sp>
      <p:sp>
        <p:nvSpPr>
          <p:cNvPr id="6" name="TextBox 5"/>
          <p:cNvSpPr txBox="1"/>
          <p:nvPr/>
        </p:nvSpPr>
        <p:spPr>
          <a:xfrm>
            <a:off x="107504" y="1980707"/>
            <a:ext cx="1584176" cy="369332"/>
          </a:xfrm>
          <a:prstGeom prst="rect">
            <a:avLst/>
          </a:prstGeom>
          <a:noFill/>
        </p:spPr>
        <p:txBody>
          <a:bodyPr wrap="square" rtlCol="0">
            <a:spAutoFit/>
          </a:bodyPr>
          <a:lstStyle/>
          <a:p>
            <a:r>
              <a:rPr lang="en-GB" dirty="0" smtClean="0"/>
              <a:t>rebellion</a:t>
            </a:r>
            <a:endParaRPr lang="en-GB" dirty="0"/>
          </a:p>
        </p:txBody>
      </p:sp>
      <p:sp>
        <p:nvSpPr>
          <p:cNvPr id="7" name="TextBox 6"/>
          <p:cNvSpPr txBox="1"/>
          <p:nvPr/>
        </p:nvSpPr>
        <p:spPr>
          <a:xfrm>
            <a:off x="909401" y="2582844"/>
            <a:ext cx="1584176" cy="369332"/>
          </a:xfrm>
          <a:prstGeom prst="rect">
            <a:avLst/>
          </a:prstGeom>
          <a:noFill/>
        </p:spPr>
        <p:txBody>
          <a:bodyPr wrap="square" rtlCol="0">
            <a:spAutoFit/>
          </a:bodyPr>
          <a:lstStyle/>
          <a:p>
            <a:r>
              <a:rPr lang="en-GB" dirty="0" smtClean="0"/>
              <a:t>punishment</a:t>
            </a:r>
            <a:endParaRPr lang="en-GB" dirty="0"/>
          </a:p>
        </p:txBody>
      </p:sp>
      <p:sp>
        <p:nvSpPr>
          <p:cNvPr id="8" name="TextBox 7"/>
          <p:cNvSpPr txBox="1"/>
          <p:nvPr/>
        </p:nvSpPr>
        <p:spPr>
          <a:xfrm>
            <a:off x="7475565" y="6371627"/>
            <a:ext cx="1584176" cy="369332"/>
          </a:xfrm>
          <a:prstGeom prst="rect">
            <a:avLst/>
          </a:prstGeom>
          <a:noFill/>
        </p:spPr>
        <p:txBody>
          <a:bodyPr wrap="square" rtlCol="0">
            <a:spAutoFit/>
          </a:bodyPr>
          <a:lstStyle/>
          <a:p>
            <a:r>
              <a:rPr lang="en-GB" dirty="0" smtClean="0"/>
              <a:t>manipulation</a:t>
            </a:r>
            <a:endParaRPr lang="en-GB" dirty="0"/>
          </a:p>
        </p:txBody>
      </p:sp>
      <p:sp>
        <p:nvSpPr>
          <p:cNvPr id="9" name="TextBox 8"/>
          <p:cNvSpPr txBox="1"/>
          <p:nvPr/>
        </p:nvSpPr>
        <p:spPr>
          <a:xfrm>
            <a:off x="2627784" y="2511204"/>
            <a:ext cx="1584176" cy="646331"/>
          </a:xfrm>
          <a:prstGeom prst="rect">
            <a:avLst/>
          </a:prstGeom>
          <a:noFill/>
        </p:spPr>
        <p:txBody>
          <a:bodyPr wrap="square" rtlCol="0">
            <a:spAutoFit/>
          </a:bodyPr>
          <a:lstStyle/>
          <a:p>
            <a:r>
              <a:rPr lang="en-GB" dirty="0" smtClean="0"/>
              <a:t>Challenge to authority</a:t>
            </a:r>
            <a:endParaRPr lang="en-GB" dirty="0"/>
          </a:p>
        </p:txBody>
      </p:sp>
      <p:sp>
        <p:nvSpPr>
          <p:cNvPr id="10" name="TextBox 9"/>
          <p:cNvSpPr txBox="1"/>
          <p:nvPr/>
        </p:nvSpPr>
        <p:spPr>
          <a:xfrm>
            <a:off x="119273" y="4414640"/>
            <a:ext cx="1584176" cy="369332"/>
          </a:xfrm>
          <a:prstGeom prst="rect">
            <a:avLst/>
          </a:prstGeom>
          <a:noFill/>
        </p:spPr>
        <p:txBody>
          <a:bodyPr wrap="square" rtlCol="0">
            <a:spAutoFit/>
          </a:bodyPr>
          <a:lstStyle/>
          <a:p>
            <a:r>
              <a:rPr lang="en-GB" dirty="0" smtClean="0"/>
              <a:t>oppression</a:t>
            </a:r>
            <a:endParaRPr lang="en-GB" dirty="0"/>
          </a:p>
        </p:txBody>
      </p:sp>
      <p:sp>
        <p:nvSpPr>
          <p:cNvPr id="11" name="TextBox 10"/>
          <p:cNvSpPr txBox="1"/>
          <p:nvPr/>
        </p:nvSpPr>
        <p:spPr>
          <a:xfrm>
            <a:off x="102203" y="5254214"/>
            <a:ext cx="1584176" cy="1200329"/>
          </a:xfrm>
          <a:prstGeom prst="rect">
            <a:avLst/>
          </a:prstGeom>
          <a:noFill/>
        </p:spPr>
        <p:txBody>
          <a:bodyPr wrap="square" rtlCol="0">
            <a:spAutoFit/>
          </a:bodyPr>
          <a:lstStyle/>
          <a:p>
            <a:r>
              <a:rPr lang="en-GB" dirty="0" smtClean="0"/>
              <a:t>Literature giving a voice to the voiceless</a:t>
            </a:r>
            <a:endParaRPr lang="en-GB" dirty="0"/>
          </a:p>
        </p:txBody>
      </p:sp>
      <p:sp>
        <p:nvSpPr>
          <p:cNvPr id="12" name="TextBox 11"/>
          <p:cNvSpPr txBox="1"/>
          <p:nvPr/>
        </p:nvSpPr>
        <p:spPr>
          <a:xfrm>
            <a:off x="1835696" y="692696"/>
            <a:ext cx="1584176" cy="646331"/>
          </a:xfrm>
          <a:prstGeom prst="rect">
            <a:avLst/>
          </a:prstGeom>
          <a:noFill/>
        </p:spPr>
        <p:txBody>
          <a:bodyPr wrap="square" rtlCol="0">
            <a:spAutoFit/>
          </a:bodyPr>
          <a:lstStyle/>
          <a:p>
            <a:r>
              <a:rPr lang="en-GB" dirty="0" smtClean="0"/>
              <a:t>Breaking boundaries</a:t>
            </a:r>
            <a:endParaRPr lang="en-GB" dirty="0"/>
          </a:p>
        </p:txBody>
      </p:sp>
      <p:sp>
        <p:nvSpPr>
          <p:cNvPr id="14" name="TextBox 13"/>
          <p:cNvSpPr txBox="1"/>
          <p:nvPr/>
        </p:nvSpPr>
        <p:spPr>
          <a:xfrm>
            <a:off x="1701489" y="1601950"/>
            <a:ext cx="1584176" cy="646331"/>
          </a:xfrm>
          <a:prstGeom prst="rect">
            <a:avLst/>
          </a:prstGeom>
          <a:noFill/>
        </p:spPr>
        <p:txBody>
          <a:bodyPr wrap="square" rtlCol="0">
            <a:spAutoFit/>
          </a:bodyPr>
          <a:lstStyle/>
          <a:p>
            <a:r>
              <a:rPr lang="en-GB" dirty="0" smtClean="0"/>
              <a:t>Social organisations</a:t>
            </a:r>
            <a:endParaRPr lang="en-GB" dirty="0"/>
          </a:p>
        </p:txBody>
      </p:sp>
      <p:sp>
        <p:nvSpPr>
          <p:cNvPr id="15" name="TextBox 14"/>
          <p:cNvSpPr txBox="1"/>
          <p:nvPr/>
        </p:nvSpPr>
        <p:spPr>
          <a:xfrm>
            <a:off x="402254" y="3236022"/>
            <a:ext cx="1584176" cy="646331"/>
          </a:xfrm>
          <a:prstGeom prst="rect">
            <a:avLst/>
          </a:prstGeom>
          <a:noFill/>
        </p:spPr>
        <p:txBody>
          <a:bodyPr wrap="square" rtlCol="0">
            <a:spAutoFit/>
          </a:bodyPr>
          <a:lstStyle/>
          <a:p>
            <a:r>
              <a:rPr lang="en-GB" dirty="0" smtClean="0"/>
              <a:t>Ambiguous endings</a:t>
            </a:r>
            <a:endParaRPr lang="en-GB" dirty="0"/>
          </a:p>
        </p:txBody>
      </p:sp>
      <p:sp>
        <p:nvSpPr>
          <p:cNvPr id="16" name="TextBox 15"/>
          <p:cNvSpPr txBox="1"/>
          <p:nvPr/>
        </p:nvSpPr>
        <p:spPr>
          <a:xfrm>
            <a:off x="1907704" y="3949469"/>
            <a:ext cx="1584176" cy="646331"/>
          </a:xfrm>
          <a:prstGeom prst="rect">
            <a:avLst/>
          </a:prstGeom>
          <a:noFill/>
        </p:spPr>
        <p:txBody>
          <a:bodyPr wrap="square" rtlCol="0">
            <a:spAutoFit/>
          </a:bodyPr>
          <a:lstStyle/>
          <a:p>
            <a:r>
              <a:rPr lang="en-GB" dirty="0" smtClean="0"/>
              <a:t>Treatment of women</a:t>
            </a:r>
            <a:endParaRPr lang="en-GB" dirty="0"/>
          </a:p>
        </p:txBody>
      </p:sp>
      <p:sp>
        <p:nvSpPr>
          <p:cNvPr id="17" name="TextBox 16"/>
          <p:cNvSpPr txBox="1"/>
          <p:nvPr/>
        </p:nvSpPr>
        <p:spPr>
          <a:xfrm>
            <a:off x="1907704" y="5158883"/>
            <a:ext cx="1584176" cy="646331"/>
          </a:xfrm>
          <a:prstGeom prst="rect">
            <a:avLst/>
          </a:prstGeom>
          <a:noFill/>
        </p:spPr>
        <p:txBody>
          <a:bodyPr wrap="square" rtlCol="0">
            <a:spAutoFit/>
          </a:bodyPr>
          <a:lstStyle/>
          <a:p>
            <a:r>
              <a:rPr lang="en-GB" dirty="0" smtClean="0"/>
              <a:t>Decision making</a:t>
            </a:r>
            <a:endParaRPr lang="en-GB" dirty="0"/>
          </a:p>
        </p:txBody>
      </p:sp>
      <p:sp>
        <p:nvSpPr>
          <p:cNvPr id="18" name="TextBox 17"/>
          <p:cNvSpPr txBox="1"/>
          <p:nvPr/>
        </p:nvSpPr>
        <p:spPr>
          <a:xfrm>
            <a:off x="1907704" y="6099252"/>
            <a:ext cx="1584176" cy="646331"/>
          </a:xfrm>
          <a:prstGeom prst="rect">
            <a:avLst/>
          </a:prstGeom>
          <a:noFill/>
        </p:spPr>
        <p:txBody>
          <a:bodyPr wrap="square" rtlCol="0">
            <a:spAutoFit/>
          </a:bodyPr>
          <a:lstStyle/>
          <a:p>
            <a:r>
              <a:rPr lang="en-GB" dirty="0" smtClean="0"/>
              <a:t>Gender imbalances</a:t>
            </a:r>
            <a:endParaRPr lang="en-GB" dirty="0"/>
          </a:p>
        </p:txBody>
      </p:sp>
      <p:sp>
        <p:nvSpPr>
          <p:cNvPr id="19" name="TextBox 18"/>
          <p:cNvSpPr txBox="1"/>
          <p:nvPr/>
        </p:nvSpPr>
        <p:spPr>
          <a:xfrm>
            <a:off x="3995936" y="692696"/>
            <a:ext cx="1584176" cy="646331"/>
          </a:xfrm>
          <a:prstGeom prst="rect">
            <a:avLst/>
          </a:prstGeom>
          <a:noFill/>
        </p:spPr>
        <p:txBody>
          <a:bodyPr wrap="square" rtlCol="0">
            <a:spAutoFit/>
          </a:bodyPr>
          <a:lstStyle/>
          <a:p>
            <a:r>
              <a:rPr lang="en-GB" dirty="0" smtClean="0"/>
              <a:t>Challenge to authority</a:t>
            </a:r>
            <a:endParaRPr lang="en-GB" dirty="0"/>
          </a:p>
        </p:txBody>
      </p:sp>
      <p:sp>
        <p:nvSpPr>
          <p:cNvPr id="20" name="TextBox 19"/>
          <p:cNvSpPr txBox="1"/>
          <p:nvPr/>
        </p:nvSpPr>
        <p:spPr>
          <a:xfrm>
            <a:off x="3671900" y="1632523"/>
            <a:ext cx="1584176" cy="646331"/>
          </a:xfrm>
          <a:prstGeom prst="rect">
            <a:avLst/>
          </a:prstGeom>
          <a:noFill/>
        </p:spPr>
        <p:txBody>
          <a:bodyPr wrap="square" rtlCol="0">
            <a:spAutoFit/>
          </a:bodyPr>
          <a:lstStyle/>
          <a:p>
            <a:r>
              <a:rPr lang="en-GB" dirty="0" smtClean="0"/>
              <a:t>Deprivation of language</a:t>
            </a:r>
            <a:endParaRPr lang="en-GB" dirty="0"/>
          </a:p>
        </p:txBody>
      </p:sp>
      <p:sp>
        <p:nvSpPr>
          <p:cNvPr id="21" name="TextBox 20"/>
          <p:cNvSpPr txBox="1"/>
          <p:nvPr/>
        </p:nvSpPr>
        <p:spPr>
          <a:xfrm>
            <a:off x="5940152" y="831195"/>
            <a:ext cx="1584176" cy="369332"/>
          </a:xfrm>
          <a:prstGeom prst="rect">
            <a:avLst/>
          </a:prstGeom>
          <a:noFill/>
        </p:spPr>
        <p:txBody>
          <a:bodyPr wrap="square" rtlCol="0">
            <a:spAutoFit/>
          </a:bodyPr>
          <a:lstStyle/>
          <a:p>
            <a:r>
              <a:rPr lang="en-GB" dirty="0" smtClean="0"/>
              <a:t>war</a:t>
            </a:r>
            <a:endParaRPr lang="en-GB" dirty="0"/>
          </a:p>
        </p:txBody>
      </p:sp>
      <p:sp>
        <p:nvSpPr>
          <p:cNvPr id="22" name="TextBox 21"/>
          <p:cNvSpPr txBox="1"/>
          <p:nvPr/>
        </p:nvSpPr>
        <p:spPr>
          <a:xfrm>
            <a:off x="5724128" y="1437381"/>
            <a:ext cx="1584176" cy="923330"/>
          </a:xfrm>
          <a:prstGeom prst="rect">
            <a:avLst/>
          </a:prstGeom>
          <a:noFill/>
        </p:spPr>
        <p:txBody>
          <a:bodyPr wrap="square" rtlCol="0">
            <a:spAutoFit/>
          </a:bodyPr>
          <a:lstStyle/>
          <a:p>
            <a:r>
              <a:rPr lang="en-GB" dirty="0" smtClean="0"/>
              <a:t>Government and state power</a:t>
            </a:r>
            <a:endParaRPr lang="en-GB" dirty="0"/>
          </a:p>
        </p:txBody>
      </p:sp>
      <p:sp>
        <p:nvSpPr>
          <p:cNvPr id="23" name="TextBox 22"/>
          <p:cNvSpPr txBox="1"/>
          <p:nvPr/>
        </p:nvSpPr>
        <p:spPr>
          <a:xfrm>
            <a:off x="7308304" y="831195"/>
            <a:ext cx="1584176" cy="369332"/>
          </a:xfrm>
          <a:prstGeom prst="rect">
            <a:avLst/>
          </a:prstGeom>
          <a:noFill/>
        </p:spPr>
        <p:txBody>
          <a:bodyPr wrap="square" rtlCol="0">
            <a:spAutoFit/>
          </a:bodyPr>
          <a:lstStyle/>
          <a:p>
            <a:r>
              <a:rPr lang="en-GB" dirty="0" smtClean="0"/>
              <a:t>corruption</a:t>
            </a:r>
            <a:endParaRPr lang="en-GB" dirty="0"/>
          </a:p>
        </p:txBody>
      </p:sp>
      <p:sp>
        <p:nvSpPr>
          <p:cNvPr id="24" name="TextBox 23"/>
          <p:cNvSpPr txBox="1"/>
          <p:nvPr/>
        </p:nvSpPr>
        <p:spPr>
          <a:xfrm>
            <a:off x="7517548" y="1560212"/>
            <a:ext cx="1584176" cy="369332"/>
          </a:xfrm>
          <a:prstGeom prst="rect">
            <a:avLst/>
          </a:prstGeom>
          <a:noFill/>
        </p:spPr>
        <p:txBody>
          <a:bodyPr wrap="square" rtlCol="0">
            <a:spAutoFit/>
          </a:bodyPr>
          <a:lstStyle/>
          <a:p>
            <a:r>
              <a:rPr lang="en-GB" dirty="0" smtClean="0"/>
              <a:t>invasion</a:t>
            </a:r>
            <a:endParaRPr lang="en-GB" dirty="0"/>
          </a:p>
        </p:txBody>
      </p:sp>
      <p:sp>
        <p:nvSpPr>
          <p:cNvPr id="25" name="TextBox 24"/>
          <p:cNvSpPr txBox="1"/>
          <p:nvPr/>
        </p:nvSpPr>
        <p:spPr>
          <a:xfrm>
            <a:off x="3550684" y="5181835"/>
            <a:ext cx="1584176" cy="369332"/>
          </a:xfrm>
          <a:prstGeom prst="rect">
            <a:avLst/>
          </a:prstGeom>
          <a:noFill/>
        </p:spPr>
        <p:txBody>
          <a:bodyPr wrap="square" rtlCol="0">
            <a:spAutoFit/>
          </a:bodyPr>
          <a:lstStyle/>
          <a:p>
            <a:r>
              <a:rPr lang="en-GB" dirty="0" smtClean="0"/>
              <a:t>The law</a:t>
            </a:r>
            <a:endParaRPr lang="en-GB" dirty="0"/>
          </a:p>
        </p:txBody>
      </p:sp>
      <p:sp>
        <p:nvSpPr>
          <p:cNvPr id="26" name="TextBox 25"/>
          <p:cNvSpPr txBox="1"/>
          <p:nvPr/>
        </p:nvSpPr>
        <p:spPr>
          <a:xfrm>
            <a:off x="3886168" y="5805214"/>
            <a:ext cx="1584176" cy="923330"/>
          </a:xfrm>
          <a:prstGeom prst="rect">
            <a:avLst/>
          </a:prstGeom>
          <a:noFill/>
        </p:spPr>
        <p:txBody>
          <a:bodyPr wrap="square" rtlCol="0">
            <a:spAutoFit/>
          </a:bodyPr>
          <a:lstStyle/>
          <a:p>
            <a:r>
              <a:rPr lang="en-GB" dirty="0" smtClean="0"/>
              <a:t>Contrasting idealised worlds</a:t>
            </a:r>
            <a:endParaRPr lang="en-GB" dirty="0"/>
          </a:p>
        </p:txBody>
      </p:sp>
      <p:sp>
        <p:nvSpPr>
          <p:cNvPr id="27" name="TextBox 26"/>
          <p:cNvSpPr txBox="1"/>
          <p:nvPr/>
        </p:nvSpPr>
        <p:spPr>
          <a:xfrm>
            <a:off x="5364088" y="5112716"/>
            <a:ext cx="1584176" cy="369332"/>
          </a:xfrm>
          <a:prstGeom prst="rect">
            <a:avLst/>
          </a:prstGeom>
          <a:noFill/>
        </p:spPr>
        <p:txBody>
          <a:bodyPr wrap="square" rtlCol="0">
            <a:spAutoFit/>
          </a:bodyPr>
          <a:lstStyle/>
          <a:p>
            <a:r>
              <a:rPr lang="en-GB" dirty="0" smtClean="0"/>
              <a:t>morality</a:t>
            </a:r>
            <a:endParaRPr lang="en-GB" dirty="0"/>
          </a:p>
        </p:txBody>
      </p:sp>
      <p:sp>
        <p:nvSpPr>
          <p:cNvPr id="28" name="TextBox 27"/>
          <p:cNvSpPr txBox="1"/>
          <p:nvPr/>
        </p:nvSpPr>
        <p:spPr>
          <a:xfrm>
            <a:off x="5580112" y="3995636"/>
            <a:ext cx="1584176" cy="369332"/>
          </a:xfrm>
          <a:prstGeom prst="rect">
            <a:avLst/>
          </a:prstGeom>
          <a:noFill/>
        </p:spPr>
        <p:txBody>
          <a:bodyPr wrap="square" rtlCol="0">
            <a:spAutoFit/>
          </a:bodyPr>
          <a:lstStyle/>
          <a:p>
            <a:r>
              <a:rPr lang="en-GB" dirty="0" smtClean="0"/>
              <a:t>deprivation</a:t>
            </a:r>
            <a:endParaRPr lang="en-GB" dirty="0"/>
          </a:p>
        </p:txBody>
      </p:sp>
      <p:sp>
        <p:nvSpPr>
          <p:cNvPr id="29" name="TextBox 28"/>
          <p:cNvSpPr txBox="1"/>
          <p:nvPr/>
        </p:nvSpPr>
        <p:spPr>
          <a:xfrm>
            <a:off x="6372200" y="3031103"/>
            <a:ext cx="1584176" cy="369332"/>
          </a:xfrm>
          <a:prstGeom prst="rect">
            <a:avLst/>
          </a:prstGeom>
          <a:noFill/>
        </p:spPr>
        <p:txBody>
          <a:bodyPr wrap="square" rtlCol="0">
            <a:spAutoFit/>
          </a:bodyPr>
          <a:lstStyle/>
          <a:p>
            <a:r>
              <a:rPr lang="en-GB" dirty="0" smtClean="0"/>
              <a:t>power</a:t>
            </a:r>
            <a:endParaRPr lang="en-GB" dirty="0"/>
          </a:p>
        </p:txBody>
      </p:sp>
      <p:sp>
        <p:nvSpPr>
          <p:cNvPr id="30" name="TextBox 29"/>
          <p:cNvSpPr txBox="1"/>
          <p:nvPr/>
        </p:nvSpPr>
        <p:spPr>
          <a:xfrm>
            <a:off x="7559824" y="5046345"/>
            <a:ext cx="1584176" cy="369332"/>
          </a:xfrm>
          <a:prstGeom prst="rect">
            <a:avLst/>
          </a:prstGeom>
          <a:noFill/>
        </p:spPr>
        <p:txBody>
          <a:bodyPr wrap="square" rtlCol="0">
            <a:spAutoFit/>
          </a:bodyPr>
          <a:lstStyle/>
          <a:p>
            <a:r>
              <a:rPr lang="en-GB" dirty="0" smtClean="0"/>
              <a:t>courage</a:t>
            </a:r>
            <a:endParaRPr lang="en-GB" dirty="0"/>
          </a:p>
        </p:txBody>
      </p:sp>
      <p:sp>
        <p:nvSpPr>
          <p:cNvPr id="31" name="TextBox 30"/>
          <p:cNvSpPr txBox="1"/>
          <p:nvPr/>
        </p:nvSpPr>
        <p:spPr>
          <a:xfrm>
            <a:off x="5469748" y="5947867"/>
            <a:ext cx="1584176" cy="369332"/>
          </a:xfrm>
          <a:prstGeom prst="rect">
            <a:avLst/>
          </a:prstGeom>
          <a:noFill/>
        </p:spPr>
        <p:txBody>
          <a:bodyPr wrap="square" rtlCol="0">
            <a:spAutoFit/>
          </a:bodyPr>
          <a:lstStyle/>
          <a:p>
            <a:r>
              <a:rPr lang="en-GB" dirty="0" smtClean="0"/>
              <a:t>tyranny</a:t>
            </a:r>
            <a:endParaRPr lang="en-GB" dirty="0"/>
          </a:p>
        </p:txBody>
      </p:sp>
      <p:sp>
        <p:nvSpPr>
          <p:cNvPr id="32" name="TextBox 31"/>
          <p:cNvSpPr txBox="1"/>
          <p:nvPr/>
        </p:nvSpPr>
        <p:spPr>
          <a:xfrm>
            <a:off x="6732240" y="5743526"/>
            <a:ext cx="1584176" cy="369332"/>
          </a:xfrm>
          <a:prstGeom prst="rect">
            <a:avLst/>
          </a:prstGeom>
          <a:noFill/>
        </p:spPr>
        <p:txBody>
          <a:bodyPr wrap="square" rtlCol="0">
            <a:spAutoFit/>
          </a:bodyPr>
          <a:lstStyle/>
          <a:p>
            <a:r>
              <a:rPr lang="en-GB" dirty="0" smtClean="0"/>
              <a:t>nostalgia</a:t>
            </a:r>
            <a:endParaRPr lang="en-GB" dirty="0"/>
          </a:p>
        </p:txBody>
      </p:sp>
      <p:sp>
        <p:nvSpPr>
          <p:cNvPr id="33" name="TextBox 32"/>
          <p:cNvSpPr txBox="1"/>
          <p:nvPr/>
        </p:nvSpPr>
        <p:spPr>
          <a:xfrm>
            <a:off x="7516416" y="2458173"/>
            <a:ext cx="1584176" cy="369332"/>
          </a:xfrm>
          <a:prstGeom prst="rect">
            <a:avLst/>
          </a:prstGeom>
          <a:noFill/>
        </p:spPr>
        <p:txBody>
          <a:bodyPr wrap="square" rtlCol="0">
            <a:spAutoFit/>
          </a:bodyPr>
          <a:lstStyle/>
          <a:p>
            <a:r>
              <a:rPr lang="en-GB" dirty="0" smtClean="0"/>
              <a:t>Protest voices</a:t>
            </a:r>
            <a:endParaRPr lang="en-GB" dirty="0"/>
          </a:p>
        </p:txBody>
      </p:sp>
      <p:sp>
        <p:nvSpPr>
          <p:cNvPr id="34" name="TextBox 33"/>
          <p:cNvSpPr txBox="1"/>
          <p:nvPr/>
        </p:nvSpPr>
        <p:spPr>
          <a:xfrm>
            <a:off x="7475565" y="3451143"/>
            <a:ext cx="1584176" cy="923330"/>
          </a:xfrm>
          <a:prstGeom prst="rect">
            <a:avLst/>
          </a:prstGeom>
          <a:noFill/>
        </p:spPr>
        <p:txBody>
          <a:bodyPr wrap="square" rtlCol="0">
            <a:spAutoFit/>
          </a:bodyPr>
          <a:lstStyle/>
          <a:p>
            <a:r>
              <a:rPr lang="en-GB" dirty="0" smtClean="0"/>
              <a:t>Radical voices of narrators/ authors</a:t>
            </a:r>
            <a:endParaRPr lang="en-GB" dirty="0"/>
          </a:p>
        </p:txBody>
      </p:sp>
    </p:spTree>
    <p:extLst>
      <p:ext uri="{BB962C8B-B14F-4D97-AF65-F5344CB8AC3E}">
        <p14:creationId xmlns:p14="http://schemas.microsoft.com/office/powerpoint/2010/main" val="1411254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15196" cy="1143000"/>
          </a:xfrm>
          <a:solidFill>
            <a:schemeClr val="bg1">
              <a:lumMod val="95000"/>
            </a:schemeClr>
          </a:solidFill>
        </p:spPr>
        <p:txBody>
          <a:bodyPr>
            <a:normAutofit/>
          </a:bodyPr>
          <a:lstStyle/>
          <a:p>
            <a:r>
              <a:rPr lang="en-GB" sz="2400" i="1" u="sng" dirty="0" smtClean="0">
                <a:latin typeface="Tekton Pro" panose="020F0603020208020904" pitchFamily="34" charset="0"/>
              </a:rPr>
              <a:t>A Level Literature: </a:t>
            </a:r>
            <a:r>
              <a:rPr lang="en-GB" sz="2400" i="1" u="sng" dirty="0">
                <a:latin typeface="Tekton Pro" panose="020F0603020208020904" pitchFamily="34" charset="0"/>
              </a:rPr>
              <a:t>Outline of the Course </a:t>
            </a:r>
          </a:p>
        </p:txBody>
      </p:sp>
      <p:sp>
        <p:nvSpPr>
          <p:cNvPr id="3" name="Content Placeholder 2"/>
          <p:cNvSpPr>
            <a:spLocks noGrp="1"/>
          </p:cNvSpPr>
          <p:nvPr>
            <p:ph idx="1"/>
          </p:nvPr>
        </p:nvSpPr>
        <p:spPr/>
        <p:txBody>
          <a:bodyPr>
            <a:normAutofit fontScale="70000" lnSpcReduction="20000"/>
          </a:bodyPr>
          <a:lstStyle/>
          <a:p>
            <a:pPr>
              <a:buNone/>
            </a:pPr>
            <a:r>
              <a:rPr lang="en-GB" i="1" dirty="0" smtClean="0">
                <a:latin typeface="Tekton Pro" panose="020F0603020208020904" pitchFamily="34" charset="0"/>
              </a:rPr>
              <a:t> You will study a range of texts that are grouped under the headings of:</a:t>
            </a:r>
          </a:p>
          <a:p>
            <a:pPr>
              <a:buNone/>
            </a:pPr>
            <a:endParaRPr lang="en-GB" i="1" dirty="0" smtClean="0">
              <a:latin typeface="Tekton Pro" panose="020F0603020208020904" pitchFamily="34" charset="0"/>
            </a:endParaRPr>
          </a:p>
          <a:p>
            <a:pPr>
              <a:buNone/>
            </a:pPr>
            <a:r>
              <a:rPr lang="en-GB" b="1" i="1" dirty="0" smtClean="0">
                <a:solidFill>
                  <a:srgbClr val="00B050"/>
                </a:solidFill>
                <a:latin typeface="Tekton Pro" panose="020F0603020208020904" pitchFamily="34" charset="0"/>
              </a:rPr>
              <a:t>Aspects of Tragedy  (three texts)</a:t>
            </a:r>
            <a:endParaRPr lang="en-GB" sz="2000" b="1" i="1" dirty="0" smtClean="0">
              <a:solidFill>
                <a:srgbClr val="00B050"/>
              </a:solidFill>
              <a:latin typeface="Tekton Pro" panose="020F0603020208020904" pitchFamily="34" charset="0"/>
            </a:endParaRPr>
          </a:p>
          <a:p>
            <a:pPr>
              <a:buNone/>
            </a:pPr>
            <a:r>
              <a:rPr lang="en-GB" b="1" i="1" dirty="0" smtClean="0">
                <a:solidFill>
                  <a:srgbClr val="00B050"/>
                </a:solidFill>
                <a:latin typeface="Tekton Pro" panose="020F0603020208020904" pitchFamily="34" charset="0"/>
              </a:rPr>
              <a:t>Elements of Political and Social Protest Writing  (three texts)</a:t>
            </a:r>
          </a:p>
          <a:p>
            <a:pPr marL="0" indent="0">
              <a:buNone/>
            </a:pPr>
            <a:r>
              <a:rPr lang="en-GB" b="1" i="1" dirty="0" smtClean="0">
                <a:solidFill>
                  <a:srgbClr val="00B050"/>
                </a:solidFill>
                <a:latin typeface="Tekton Pro" panose="020F0603020208020904" pitchFamily="34" charset="0"/>
              </a:rPr>
              <a:t>There is also a Non – Examined Assessment (Coursework) of two essays.</a:t>
            </a:r>
          </a:p>
          <a:p>
            <a:pPr>
              <a:buNone/>
            </a:pPr>
            <a:endParaRPr lang="en-GB" i="1" dirty="0" smtClean="0">
              <a:solidFill>
                <a:srgbClr val="FF0000"/>
              </a:solidFill>
              <a:latin typeface="Tekton Pro" panose="020F0603020208020904" pitchFamily="34" charset="0"/>
            </a:endParaRPr>
          </a:p>
          <a:p>
            <a:pPr>
              <a:buNone/>
            </a:pPr>
            <a:r>
              <a:rPr lang="en-GB" i="1" dirty="0" smtClean="0">
                <a:latin typeface="Tekton Pro" panose="020F0603020208020904" pitchFamily="34" charset="0"/>
              </a:rPr>
              <a:t>	Across a two year course you will be studying </a:t>
            </a:r>
            <a:r>
              <a:rPr lang="en-GB" b="1" i="1" dirty="0" smtClean="0">
                <a:latin typeface="Tekton Pro" panose="020F0603020208020904" pitchFamily="34" charset="0"/>
              </a:rPr>
              <a:t>at least </a:t>
            </a:r>
            <a:r>
              <a:rPr lang="en-GB" i="1" dirty="0">
                <a:latin typeface="Tekton Pro" panose="020F0603020208020904" pitchFamily="34" charset="0"/>
              </a:rPr>
              <a:t>8</a:t>
            </a:r>
            <a:r>
              <a:rPr lang="en-GB" i="1" dirty="0" smtClean="0">
                <a:latin typeface="Tekton Pro" panose="020F0603020208020904" pitchFamily="34" charset="0"/>
              </a:rPr>
              <a:t> texts:</a:t>
            </a:r>
          </a:p>
          <a:p>
            <a:r>
              <a:rPr lang="en-GB" i="1" dirty="0" smtClean="0">
                <a:latin typeface="Tekton Pro" panose="020F0603020208020904" pitchFamily="34" charset="0"/>
              </a:rPr>
              <a:t> 6 of which are for examination and are set</a:t>
            </a:r>
          </a:p>
          <a:p>
            <a:r>
              <a:rPr lang="en-GB" i="1" dirty="0" smtClean="0">
                <a:latin typeface="Tekton Pro" panose="020F0603020208020904" pitchFamily="34" charset="0"/>
              </a:rPr>
              <a:t>2 are for independent study</a:t>
            </a:r>
            <a:r>
              <a:rPr lang="en-GB" i="1" dirty="0">
                <a:latin typeface="Tekton Pro" panose="020F0603020208020904" pitchFamily="34" charset="0"/>
              </a:rPr>
              <a:t> </a:t>
            </a:r>
            <a:r>
              <a:rPr lang="en-GB" i="1" dirty="0" smtClean="0">
                <a:latin typeface="Tekton Pro" panose="020F0603020208020904" pitchFamily="34" charset="0"/>
              </a:rPr>
              <a:t>and will be your choice (within reason!)</a:t>
            </a:r>
          </a:p>
          <a:p>
            <a:pPr>
              <a:buNone/>
            </a:pPr>
            <a:endParaRPr lang="en-GB" i="1" dirty="0">
              <a:solidFill>
                <a:srgbClr val="FF0000"/>
              </a:solidFill>
              <a:latin typeface="Tekton Pro" panose="020F0603020208020904" pitchFamily="34" charset="0"/>
            </a:endParaRPr>
          </a:p>
          <a:p>
            <a:pPr>
              <a:buNone/>
            </a:pPr>
            <a:r>
              <a:rPr lang="en-GB" i="1" dirty="0" smtClean="0">
                <a:solidFill>
                  <a:srgbClr val="FF0000"/>
                </a:solidFill>
                <a:latin typeface="Tekton Pro" panose="020F0603020208020904" pitchFamily="34" charset="0"/>
              </a:rPr>
              <a:t>You will also have secondary reading that is needed for the study of texts, including your reading of ‘The Critical Anthology’.</a:t>
            </a:r>
          </a:p>
          <a:p>
            <a:pPr>
              <a:buNone/>
            </a:pPr>
            <a:endParaRPr lang="en-GB" i="1" dirty="0" smtClean="0">
              <a:solidFill>
                <a:srgbClr val="FF0000"/>
              </a:solidFill>
              <a:latin typeface="Tekton Pro" panose="020F0603020208020904" pitchFamily="34" charset="0"/>
            </a:endParaRP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36356" y="6126163"/>
            <a:ext cx="8752160" cy="769441"/>
          </a:xfrm>
          <a:prstGeom prst="rect">
            <a:avLst/>
          </a:prstGeom>
          <a:noFill/>
        </p:spPr>
        <p:txBody>
          <a:bodyPr wrap="square" rtlCol="0">
            <a:spAutoFit/>
          </a:bodyPr>
          <a:lstStyle/>
          <a:p>
            <a:pPr algn="ctr"/>
            <a:r>
              <a:rPr lang="en-GB" sz="2200" b="1" i="1" dirty="0" smtClean="0">
                <a:solidFill>
                  <a:srgbClr val="FF0000"/>
                </a:solidFill>
                <a:latin typeface="Tekton Pro" panose="020F0603020208020904" pitchFamily="34" charset="0"/>
              </a:rPr>
              <a:t>You will have 2 exams at the end of year 13… and mocks throughout the two years.</a:t>
            </a:r>
            <a:endParaRPr lang="en-GB" sz="2200" b="1" i="1" dirty="0">
              <a:solidFill>
                <a:srgbClr val="FF0000"/>
              </a:solidFill>
              <a:latin typeface="Tekton Pro" panose="020F0603020208020904" pitchFamily="34" charset="0"/>
            </a:endParaRPr>
          </a:p>
        </p:txBody>
      </p:sp>
    </p:spTree>
    <p:extLst>
      <p:ext uri="{BB962C8B-B14F-4D97-AF65-F5344CB8AC3E}">
        <p14:creationId xmlns:p14="http://schemas.microsoft.com/office/powerpoint/2010/main" val="1677509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15196" cy="1143000"/>
          </a:xfrm>
          <a:solidFill>
            <a:schemeClr val="bg1">
              <a:lumMod val="95000"/>
            </a:schemeClr>
          </a:solidFill>
        </p:spPr>
        <p:txBody>
          <a:bodyPr>
            <a:normAutofit/>
          </a:bodyPr>
          <a:lstStyle/>
          <a:p>
            <a:r>
              <a:rPr lang="en-GB" sz="2400" i="1" u="sng" dirty="0" smtClean="0">
                <a:latin typeface="Tekton Pro" panose="020F0603020208020904" pitchFamily="34" charset="0"/>
              </a:rPr>
              <a:t>A Level Literature: FIND YOUR VOICE</a:t>
            </a:r>
            <a:endParaRPr lang="en-GB" sz="2400" i="1" u="sng" dirty="0">
              <a:latin typeface="Tekton Pro" panose="020F0603020208020904" pitchFamily="34" charset="0"/>
            </a:endParaRP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3"/>
          <a:srcRect b="9574"/>
          <a:stretch/>
        </p:blipFill>
        <p:spPr>
          <a:xfrm>
            <a:off x="1115616" y="1388650"/>
            <a:ext cx="4896544" cy="3361645"/>
          </a:xfrm>
          <a:prstGeom prst="rect">
            <a:avLst/>
          </a:prstGeom>
        </p:spPr>
      </p:pic>
      <p:sp>
        <p:nvSpPr>
          <p:cNvPr id="8" name="Content Placeholder 2"/>
          <p:cNvSpPr>
            <a:spLocks noGrp="1"/>
          </p:cNvSpPr>
          <p:nvPr>
            <p:ph idx="1"/>
          </p:nvPr>
        </p:nvSpPr>
        <p:spPr>
          <a:xfrm>
            <a:off x="7113712" y="1668907"/>
            <a:ext cx="2030288" cy="5189093"/>
          </a:xfrm>
        </p:spPr>
        <p:txBody>
          <a:bodyPr>
            <a:normAutofit fontScale="92500"/>
          </a:bodyPr>
          <a:lstStyle/>
          <a:p>
            <a:pPr>
              <a:buNone/>
            </a:pPr>
            <a:r>
              <a:rPr lang="en-GB" sz="2400" i="1" dirty="0" smtClean="0">
                <a:latin typeface="Tekton Pro" panose="020F0603020208020904" pitchFamily="34" charset="0"/>
              </a:rPr>
              <a:t>You should show creativity in your thinking…</a:t>
            </a:r>
          </a:p>
          <a:p>
            <a:pPr>
              <a:buNone/>
            </a:pPr>
            <a:endParaRPr lang="en-GB" sz="2400" i="1" dirty="0">
              <a:latin typeface="Tekton Pro" panose="020F0603020208020904" pitchFamily="34" charset="0"/>
            </a:endParaRPr>
          </a:p>
          <a:p>
            <a:pPr>
              <a:buNone/>
            </a:pPr>
            <a:r>
              <a:rPr lang="en-GB" sz="2400" b="1" i="1" dirty="0" smtClean="0">
                <a:solidFill>
                  <a:srgbClr val="00B050"/>
                </a:solidFill>
                <a:latin typeface="Tekton Pro" panose="020F0603020208020904" pitchFamily="34" charset="0"/>
              </a:rPr>
              <a:t>Fresh viewpoints!</a:t>
            </a:r>
          </a:p>
          <a:p>
            <a:pPr>
              <a:buNone/>
            </a:pPr>
            <a:r>
              <a:rPr lang="en-GB" sz="2400" b="1" i="1" dirty="0" smtClean="0">
                <a:solidFill>
                  <a:srgbClr val="00B050"/>
                </a:solidFill>
                <a:latin typeface="Tekton Pro" panose="020F0603020208020904" pitchFamily="34" charset="0"/>
              </a:rPr>
              <a:t>WHAT IS YOUR STANCE ON AN ISSUE?</a:t>
            </a:r>
          </a:p>
          <a:p>
            <a:pPr>
              <a:buNone/>
            </a:pPr>
            <a:endParaRPr lang="en-GB" sz="2400" i="1" dirty="0" smtClean="0">
              <a:latin typeface="Tekton Pro" panose="020F0603020208020904" pitchFamily="34" charset="0"/>
            </a:endParaRPr>
          </a:p>
          <a:p>
            <a:pPr>
              <a:buNone/>
            </a:pPr>
            <a:r>
              <a:rPr lang="en-GB" sz="2400" i="1" dirty="0" smtClean="0">
                <a:latin typeface="Tekton Pro" panose="020F0603020208020904" pitchFamily="34" charset="0"/>
              </a:rPr>
              <a:t>Intellectually creative- personality in your writing</a:t>
            </a:r>
            <a:endParaRPr lang="en-GB" sz="2400" i="1" dirty="0" smtClean="0">
              <a:solidFill>
                <a:srgbClr val="FF0000"/>
              </a:solidFill>
              <a:latin typeface="Tekton Pro" panose="020F0603020208020904" pitchFamily="34" charset="0"/>
            </a:endParaRPr>
          </a:p>
        </p:txBody>
      </p:sp>
      <p:pic>
        <p:nvPicPr>
          <p:cNvPr id="1026" name="Picture 2" descr="Image result for no fence sit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28" y="4003920"/>
            <a:ext cx="6659519" cy="285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627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15196" cy="1143000"/>
          </a:xfrm>
          <a:solidFill>
            <a:schemeClr val="bg1">
              <a:lumMod val="85000"/>
            </a:schemeClr>
          </a:solidFill>
        </p:spPr>
        <p:txBody>
          <a:bodyPr>
            <a:normAutofit/>
          </a:bodyPr>
          <a:lstStyle/>
          <a:p>
            <a:r>
              <a:rPr lang="en-GB" i="1" dirty="0" smtClean="0">
                <a:latin typeface="Tekton Pro" panose="020F0603020208020904" pitchFamily="34" charset="0"/>
              </a:rPr>
              <a:t>Aspects of Tragedy</a:t>
            </a:r>
            <a:endParaRPr lang="en-GB" i="1" dirty="0">
              <a:latin typeface="Tekton Pro" panose="020F0603020208020904" pitchFamily="34" charset="0"/>
            </a:endParaRPr>
          </a:p>
        </p:txBody>
      </p:sp>
      <p:sp>
        <p:nvSpPr>
          <p:cNvPr id="3" name="Content Placeholder 2"/>
          <p:cNvSpPr>
            <a:spLocks noGrp="1"/>
          </p:cNvSpPr>
          <p:nvPr>
            <p:ph idx="1"/>
          </p:nvPr>
        </p:nvSpPr>
        <p:spPr>
          <a:xfrm>
            <a:off x="116261" y="4198236"/>
            <a:ext cx="8229600" cy="4525963"/>
          </a:xfrm>
        </p:spPr>
        <p:txBody>
          <a:bodyPr>
            <a:normAutofit/>
          </a:bodyPr>
          <a:lstStyle/>
          <a:p>
            <a:pPr marL="0" indent="0">
              <a:buNone/>
            </a:pPr>
            <a:r>
              <a:rPr lang="en-GB" sz="2000" i="1" dirty="0" smtClean="0">
                <a:latin typeface="Tekton Pro" panose="020F0603020208020904" pitchFamily="34" charset="0"/>
              </a:rPr>
              <a:t>‘Othello’ by William Shakespeare </a:t>
            </a:r>
          </a:p>
          <a:p>
            <a:pPr marL="0" indent="0">
              <a:buNone/>
            </a:pPr>
            <a:r>
              <a:rPr lang="en-GB" sz="2000" i="1" dirty="0" smtClean="0">
                <a:latin typeface="Tekton Pro" panose="020F0603020208020904" pitchFamily="34" charset="0"/>
              </a:rPr>
              <a:t>‘Death of a Salesman’ by Arthur Miller</a:t>
            </a:r>
          </a:p>
          <a:p>
            <a:pPr marL="0" indent="0">
              <a:buNone/>
            </a:pPr>
            <a:r>
              <a:rPr lang="en-GB" sz="2000" i="1" dirty="0" smtClean="0">
                <a:latin typeface="Tekton Pro" panose="020F0603020208020904" pitchFamily="34" charset="0"/>
              </a:rPr>
              <a:t>Poetry of John Keats</a:t>
            </a:r>
          </a:p>
          <a:p>
            <a:pPr marL="0" indent="0">
              <a:buNone/>
            </a:pPr>
            <a:endParaRPr lang="en-GB" sz="2000" i="1" dirty="0" smtClean="0">
              <a:latin typeface="Tekton Pro" panose="020F0603020208020904" pitchFamily="34" charset="0"/>
            </a:endParaRPr>
          </a:p>
          <a:p>
            <a:pPr marL="0" indent="0">
              <a:buNone/>
            </a:pPr>
            <a:r>
              <a:rPr lang="en-GB" sz="2000" i="1" dirty="0" smtClean="0">
                <a:latin typeface="Tekton Pro" panose="020F0603020208020904" pitchFamily="34" charset="0"/>
              </a:rPr>
              <a:t>You will sit one examination paper which is 2 hours and 30 minutes.  This paper accounts for 40% of your </a:t>
            </a:r>
            <a:r>
              <a:rPr lang="en-GB" sz="2000" i="1" dirty="0">
                <a:latin typeface="Tekton Pro" panose="020F0603020208020904" pitchFamily="34" charset="0"/>
              </a:rPr>
              <a:t>A</a:t>
            </a:r>
            <a:r>
              <a:rPr lang="en-GB" sz="2000" i="1" dirty="0" smtClean="0">
                <a:latin typeface="Tekton Pro" panose="020F0603020208020904" pitchFamily="34" charset="0"/>
              </a:rPr>
              <a:t>-Level grade.</a:t>
            </a: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descr="Image result for othello shakespeare 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293894" y="1531938"/>
            <a:ext cx="1554725" cy="2551999"/>
          </a:xfrm>
          <a:prstGeom prst="rect">
            <a:avLst/>
          </a:prstGeom>
        </p:spPr>
      </p:pic>
      <p:sp>
        <p:nvSpPr>
          <p:cNvPr id="7" name="AutoShape 4" descr="Image result for death of a salesman book co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stretch>
            <a:fillRect/>
          </a:stretch>
        </p:blipFill>
        <p:spPr>
          <a:xfrm>
            <a:off x="1848619" y="1463362"/>
            <a:ext cx="1749208" cy="2689150"/>
          </a:xfrm>
          <a:prstGeom prst="rect">
            <a:avLst/>
          </a:prstGeom>
        </p:spPr>
      </p:pic>
      <p:sp>
        <p:nvSpPr>
          <p:cNvPr id="9" name="AutoShape 6" descr="Image result for Keats selection poems book cov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5"/>
          <a:stretch>
            <a:fillRect/>
          </a:stretch>
        </p:blipFill>
        <p:spPr>
          <a:xfrm>
            <a:off x="3630703" y="1465042"/>
            <a:ext cx="1750357" cy="2687470"/>
          </a:xfrm>
          <a:prstGeom prst="rect">
            <a:avLst/>
          </a:prstGeom>
        </p:spPr>
      </p:pic>
      <p:sp>
        <p:nvSpPr>
          <p:cNvPr id="11" name="TextBox 10"/>
          <p:cNvSpPr txBox="1"/>
          <p:nvPr/>
        </p:nvSpPr>
        <p:spPr>
          <a:xfrm>
            <a:off x="6335977" y="6444014"/>
            <a:ext cx="2687777" cy="369332"/>
          </a:xfrm>
          <a:prstGeom prst="rect">
            <a:avLst/>
          </a:prstGeom>
          <a:noFill/>
        </p:spPr>
        <p:txBody>
          <a:bodyPr wrap="square" rtlCol="0">
            <a:spAutoFit/>
          </a:bodyPr>
          <a:lstStyle/>
          <a:p>
            <a:pPr algn="r"/>
            <a:r>
              <a:rPr lang="en-GB" b="1" i="1" dirty="0" smtClean="0">
                <a:solidFill>
                  <a:srgbClr val="FF0000"/>
                </a:solidFill>
                <a:latin typeface="Tekton Pro" panose="020F0603020208020904" pitchFamily="34" charset="0"/>
              </a:rPr>
              <a:t>Closed Book!</a:t>
            </a:r>
            <a:endParaRPr lang="en-GB" b="1" i="1" dirty="0">
              <a:solidFill>
                <a:srgbClr val="FF0000"/>
              </a:solidFill>
              <a:latin typeface="Tekton Pro" panose="020F0603020208020904" pitchFamily="34" charset="0"/>
            </a:endParaRPr>
          </a:p>
        </p:txBody>
      </p:sp>
    </p:spTree>
    <p:extLst>
      <p:ext uri="{BB962C8B-B14F-4D97-AF65-F5344CB8AC3E}">
        <p14:creationId xmlns:p14="http://schemas.microsoft.com/office/powerpoint/2010/main" val="4255790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58006" cy="1143000"/>
          </a:xfrm>
          <a:solidFill>
            <a:schemeClr val="bg1">
              <a:lumMod val="75000"/>
            </a:schemeClr>
          </a:solidFill>
        </p:spPr>
        <p:txBody>
          <a:bodyPr>
            <a:normAutofit/>
          </a:bodyPr>
          <a:lstStyle/>
          <a:p>
            <a:r>
              <a:rPr lang="en-GB" i="1" dirty="0" smtClean="0">
                <a:latin typeface="Tekton Pro" panose="020F0603020208020904" pitchFamily="34" charset="0"/>
              </a:rPr>
              <a:t>The Study of Tragedy</a:t>
            </a:r>
            <a:endParaRPr lang="en-GB" i="1" dirty="0">
              <a:latin typeface="Tekton Pro" panose="020F0603020208020904" pitchFamily="34" charset="0"/>
            </a:endParaRPr>
          </a:p>
        </p:txBody>
      </p:sp>
      <p:sp>
        <p:nvSpPr>
          <p:cNvPr id="3" name="Content Placeholder 2"/>
          <p:cNvSpPr>
            <a:spLocks noGrp="1"/>
          </p:cNvSpPr>
          <p:nvPr>
            <p:ph idx="1"/>
          </p:nvPr>
        </p:nvSpPr>
        <p:spPr>
          <a:xfrm>
            <a:off x="273792" y="1628800"/>
            <a:ext cx="8715436" cy="4768865"/>
          </a:xfrm>
        </p:spPr>
        <p:txBody>
          <a:bodyPr>
            <a:noAutofit/>
          </a:bodyPr>
          <a:lstStyle/>
          <a:p>
            <a:pPr marL="0" indent="0">
              <a:buNone/>
            </a:pPr>
            <a:r>
              <a:rPr lang="en-GB" sz="1400" dirty="0" smtClean="0">
                <a:latin typeface="Tekton Pro" panose="020F0603020208020904" pitchFamily="34" charset="0"/>
              </a:rPr>
              <a:t>At the core of all the set texts is a tragic hero or heroine who is flawed in some way, who suffers and causes suffering to others and in all texts there is an interplay between what might be seen as villains and victims. Some tragic features will be more in evidence in some texts than in others and students will need to understand how particular aspects of the tragic genre are used and how they work in the four chosen texts. The absence of an ‘aspect’ can be as significant as its presence. There can be no exhaustive list of the ‘aspects’ of tragedy but areas that can usefully be explored include:</a:t>
            </a:r>
          </a:p>
          <a:p>
            <a:pPr>
              <a:buNone/>
            </a:pPr>
            <a:r>
              <a:rPr lang="en-GB" sz="1400" dirty="0" smtClean="0">
                <a:latin typeface="Tekton Pro" panose="020F0603020208020904" pitchFamily="34" charset="0"/>
              </a:rPr>
              <a:t>	</a:t>
            </a:r>
          </a:p>
          <a:p>
            <a:pPr>
              <a:buNone/>
            </a:pPr>
            <a:r>
              <a:rPr lang="en-GB" sz="1400" dirty="0" smtClean="0">
                <a:latin typeface="Tekton Pro" panose="020F0603020208020904" pitchFamily="34" charset="0"/>
              </a:rPr>
              <a:t>	• the settings for the tragedy, both places and times </a:t>
            </a:r>
          </a:p>
          <a:p>
            <a:pPr>
              <a:buNone/>
            </a:pPr>
            <a:r>
              <a:rPr lang="en-GB" sz="1400" dirty="0" smtClean="0">
                <a:latin typeface="Tekton Pro" panose="020F0603020208020904" pitchFamily="34" charset="0"/>
              </a:rPr>
              <a:t>	• the journey towards death of the protagonists, their flaws, pride and folly, their blindness and insight, their discovery and learning, their being a mix of good and evil </a:t>
            </a:r>
          </a:p>
          <a:p>
            <a:pPr>
              <a:buNone/>
            </a:pPr>
            <a:r>
              <a:rPr lang="en-GB" sz="1400" dirty="0" smtClean="0">
                <a:latin typeface="Tekton Pro" panose="020F0603020208020904" pitchFamily="34" charset="0"/>
              </a:rPr>
              <a:t>	• the role of the tragic villain or opponent, who directly affects the fortune of the hero, who engages in a contest of power and is partly responsible for the hero’s demise </a:t>
            </a:r>
          </a:p>
          <a:p>
            <a:pPr>
              <a:buNone/>
            </a:pPr>
            <a:r>
              <a:rPr lang="en-GB" sz="1400" dirty="0" smtClean="0">
                <a:latin typeface="Tekton Pro" panose="020F0603020208020904" pitchFamily="34" charset="0"/>
              </a:rPr>
              <a:t>	• the presence of fate, how the hero’s end is inevitable </a:t>
            </a:r>
          </a:p>
          <a:p>
            <a:pPr>
              <a:buNone/>
            </a:pPr>
            <a:r>
              <a:rPr lang="en-GB" sz="1400" dirty="0" smtClean="0">
                <a:latin typeface="Tekton Pro" panose="020F0603020208020904" pitchFamily="34" charset="0"/>
              </a:rPr>
              <a:t>	• how the behaviour of the hero affects the world around him, creating chaos and affecting the lives of others </a:t>
            </a:r>
          </a:p>
          <a:p>
            <a:pPr>
              <a:buNone/>
            </a:pPr>
            <a:r>
              <a:rPr lang="en-GB" sz="1400" dirty="0" smtClean="0">
                <a:latin typeface="Tekton Pro" panose="020F0603020208020904" pitchFamily="34" charset="0"/>
              </a:rPr>
              <a:t>	• the significance of violence and revenge, humour and moments of happiness </a:t>
            </a:r>
          </a:p>
          <a:p>
            <a:pPr>
              <a:buNone/>
            </a:pPr>
            <a:r>
              <a:rPr lang="en-GB" sz="1400" dirty="0" smtClean="0">
                <a:latin typeface="Tekton Pro" panose="020F0603020208020904" pitchFamily="34" charset="0"/>
              </a:rPr>
              <a:t>	• the structural pattern of the text as it moves through complication to catastrophe, from order to disorder, through climax to resolution, from the prosperity and happiness of the hero to the tragic end </a:t>
            </a:r>
          </a:p>
          <a:p>
            <a:pPr>
              <a:buNone/>
            </a:pPr>
            <a:r>
              <a:rPr lang="en-GB" sz="1400" dirty="0" smtClean="0">
                <a:latin typeface="Tekton Pro" panose="020F0603020208020904" pitchFamily="34" charset="0"/>
              </a:rPr>
              <a:t>	• the use of plots and sub-plots</a:t>
            </a:r>
          </a:p>
          <a:p>
            <a:pPr>
              <a:buNone/>
            </a:pPr>
            <a:r>
              <a:rPr lang="en-GB" sz="1400" dirty="0" smtClean="0">
                <a:latin typeface="Tekton Pro" panose="020F0603020208020904" pitchFamily="34" charset="0"/>
              </a:rPr>
              <a:t>	• the way that language is used to heighten the tragedy </a:t>
            </a:r>
          </a:p>
          <a:p>
            <a:pPr>
              <a:buNone/>
            </a:pPr>
            <a:r>
              <a:rPr lang="en-GB" sz="1400" dirty="0" smtClean="0">
                <a:latin typeface="Tekton Pro" panose="020F0603020208020904" pitchFamily="34" charset="0"/>
              </a:rPr>
              <a:t>	• ultimately how the tragedy affects the audience, acting as a commentary on the real world, moving the audience through pity and fear to an understanding of the human condition.</a:t>
            </a:r>
            <a:endParaRPr lang="en-GB" sz="1400" i="1" dirty="0" smtClean="0">
              <a:latin typeface="Tekton Pro" panose="020F0603020208020904" pitchFamily="34" charset="0"/>
            </a:endParaRP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861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43758" cy="1143000"/>
          </a:xfrm>
          <a:solidFill>
            <a:schemeClr val="bg1">
              <a:lumMod val="85000"/>
            </a:schemeClr>
          </a:solidFill>
        </p:spPr>
        <p:txBody>
          <a:bodyPr>
            <a:normAutofit/>
          </a:bodyPr>
          <a:lstStyle/>
          <a:p>
            <a:r>
              <a:rPr lang="en-GB" sz="2800" i="1" dirty="0" smtClean="0">
                <a:latin typeface="Tekton Pro" panose="020F0603020208020904" pitchFamily="34" charset="0"/>
              </a:rPr>
              <a:t>Elements of Political and Social Protest Writing</a:t>
            </a:r>
            <a:endParaRPr lang="en-GB" sz="2800" i="1" dirty="0">
              <a:latin typeface="Tekton Pro" panose="020F0603020208020904" pitchFamily="34" charset="0"/>
            </a:endParaRPr>
          </a:p>
        </p:txBody>
      </p:sp>
      <p:sp>
        <p:nvSpPr>
          <p:cNvPr id="3" name="Content Placeholder 2"/>
          <p:cNvSpPr>
            <a:spLocks noGrp="1"/>
          </p:cNvSpPr>
          <p:nvPr>
            <p:ph idx="1"/>
          </p:nvPr>
        </p:nvSpPr>
        <p:spPr>
          <a:xfrm>
            <a:off x="193811" y="4544104"/>
            <a:ext cx="8229600" cy="4525963"/>
          </a:xfrm>
        </p:spPr>
        <p:txBody>
          <a:bodyPr>
            <a:normAutofit/>
          </a:bodyPr>
          <a:lstStyle/>
          <a:p>
            <a:pPr marL="0" indent="0">
              <a:buNone/>
            </a:pPr>
            <a:r>
              <a:rPr lang="en-GB" sz="2000" i="1" dirty="0" smtClean="0">
                <a:latin typeface="Tekton Pro" panose="020F0603020208020904" pitchFamily="34" charset="0"/>
              </a:rPr>
              <a:t>The Poetry of William Blake</a:t>
            </a:r>
          </a:p>
          <a:p>
            <a:pPr marL="0" indent="0">
              <a:buNone/>
            </a:pPr>
            <a:r>
              <a:rPr lang="en-GB" sz="2000" i="1" dirty="0" smtClean="0">
                <a:latin typeface="Tekton Pro" panose="020F0603020208020904" pitchFamily="34" charset="0"/>
              </a:rPr>
              <a:t>‘Handmaid’s Tale’ by Margaret Atwood</a:t>
            </a:r>
          </a:p>
          <a:p>
            <a:pPr marL="0" indent="0">
              <a:buNone/>
            </a:pPr>
            <a:r>
              <a:rPr lang="en-GB" sz="2000" i="1" dirty="0" smtClean="0">
                <a:latin typeface="Tekton Pro" panose="020F0603020208020904" pitchFamily="34" charset="0"/>
              </a:rPr>
              <a:t>‘The Kite Runner’ by Khaled </a:t>
            </a:r>
            <a:r>
              <a:rPr lang="en-GB" sz="2000" dirty="0" smtClean="0">
                <a:latin typeface="Tekton Pro" panose="020F0603020208020904" pitchFamily="34" charset="0"/>
              </a:rPr>
              <a:t> </a:t>
            </a:r>
            <a:r>
              <a:rPr lang="en-GB" sz="2000" i="1" dirty="0" smtClean="0">
                <a:latin typeface="Tekton Pro" panose="020F0603020208020904" pitchFamily="34" charset="0"/>
              </a:rPr>
              <a:t>Hosseini </a:t>
            </a:r>
          </a:p>
          <a:p>
            <a:pPr marL="0" indent="0">
              <a:buNone/>
            </a:pPr>
            <a:endParaRPr lang="en-GB" sz="2000" i="1" dirty="0" smtClean="0">
              <a:latin typeface="Tekton Pro" panose="020F0603020208020904" pitchFamily="34" charset="0"/>
            </a:endParaRPr>
          </a:p>
          <a:p>
            <a:pPr marL="0" indent="0">
              <a:buNone/>
            </a:pPr>
            <a:r>
              <a:rPr lang="en-GB" sz="2000" i="1" dirty="0" smtClean="0">
                <a:latin typeface="Tekton Pro" panose="020F0603020208020904" pitchFamily="34" charset="0"/>
              </a:rPr>
              <a:t>You will sit 1 examination paper at the end of the course; which is 3 hours in length (40% of A Level Grade).</a:t>
            </a:r>
          </a:p>
        </p:txBody>
      </p:sp>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descr="Image result for The Handmaids Ta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4"/>
          <a:stretch>
            <a:fillRect/>
          </a:stretch>
        </p:blipFill>
        <p:spPr>
          <a:xfrm>
            <a:off x="448210" y="1524629"/>
            <a:ext cx="1902745" cy="2912484"/>
          </a:xfrm>
          <a:prstGeom prst="rect">
            <a:avLst/>
          </a:prstGeom>
        </p:spPr>
      </p:pic>
      <p:pic>
        <p:nvPicPr>
          <p:cNvPr id="7" name="Picture 6"/>
          <p:cNvPicPr>
            <a:picLocks noChangeAspect="1"/>
          </p:cNvPicPr>
          <p:nvPr/>
        </p:nvPicPr>
        <p:blipFill>
          <a:blip r:embed="rId5"/>
          <a:stretch>
            <a:fillRect/>
          </a:stretch>
        </p:blipFill>
        <p:spPr>
          <a:xfrm>
            <a:off x="2350955" y="1524629"/>
            <a:ext cx="1913618" cy="2912484"/>
          </a:xfrm>
          <a:prstGeom prst="rect">
            <a:avLst/>
          </a:prstGeom>
        </p:spPr>
      </p:pic>
      <p:pic>
        <p:nvPicPr>
          <p:cNvPr id="2052" name="Picture 4" descr="Image result for songs of innocence and experi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6264" y="1461022"/>
            <a:ext cx="2174836" cy="29760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335977" y="6444014"/>
            <a:ext cx="2687777" cy="369332"/>
          </a:xfrm>
          <a:prstGeom prst="rect">
            <a:avLst/>
          </a:prstGeom>
          <a:noFill/>
        </p:spPr>
        <p:txBody>
          <a:bodyPr wrap="square" rtlCol="0">
            <a:spAutoFit/>
          </a:bodyPr>
          <a:lstStyle/>
          <a:p>
            <a:pPr algn="r"/>
            <a:r>
              <a:rPr lang="en-GB" b="1" i="1" dirty="0" smtClean="0">
                <a:solidFill>
                  <a:srgbClr val="FF0000"/>
                </a:solidFill>
                <a:latin typeface="Tekton Pro" panose="020F0603020208020904" pitchFamily="34" charset="0"/>
              </a:rPr>
              <a:t>Open Book!</a:t>
            </a:r>
            <a:endParaRPr lang="en-GB" b="1" i="1" dirty="0">
              <a:solidFill>
                <a:srgbClr val="FF0000"/>
              </a:solidFill>
              <a:latin typeface="Tekton Pro" panose="020F0603020208020904" pitchFamily="34" charset="0"/>
            </a:endParaRPr>
          </a:p>
        </p:txBody>
      </p:sp>
    </p:spTree>
    <p:extLst>
      <p:ext uri="{BB962C8B-B14F-4D97-AF65-F5344CB8AC3E}">
        <p14:creationId xmlns:p14="http://schemas.microsoft.com/office/powerpoint/2010/main" val="3166861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57874" cy="1143000"/>
          </a:xfrm>
          <a:solidFill>
            <a:schemeClr val="bg1">
              <a:lumMod val="75000"/>
            </a:schemeClr>
          </a:solidFill>
        </p:spPr>
        <p:txBody>
          <a:bodyPr>
            <a:normAutofit fontScale="90000"/>
          </a:bodyPr>
          <a:lstStyle/>
          <a:p>
            <a:r>
              <a:rPr lang="en-GB" dirty="0" smtClean="0">
                <a:latin typeface="Tekton Pro" panose="020F0603020208020904" pitchFamily="34" charset="0"/>
              </a:rPr>
              <a:t>Elements of Political and Social Protest Writing</a:t>
            </a:r>
            <a:endParaRPr lang="en-GB" dirty="0">
              <a:latin typeface="Tekton Pro" panose="020F0603020208020904" pitchFamily="34" charset="0"/>
            </a:endParaRPr>
          </a:p>
        </p:txBody>
      </p:sp>
      <p:sp>
        <p:nvSpPr>
          <p:cNvPr id="3" name="Content Placeholder 2"/>
          <p:cNvSpPr>
            <a:spLocks noGrp="1"/>
          </p:cNvSpPr>
          <p:nvPr>
            <p:ph idx="1"/>
          </p:nvPr>
        </p:nvSpPr>
        <p:spPr/>
        <p:txBody>
          <a:bodyPr>
            <a:normAutofit/>
          </a:bodyPr>
          <a:lstStyle/>
          <a:p>
            <a:pPr marL="0" indent="17463">
              <a:buNone/>
            </a:pPr>
            <a:r>
              <a:rPr lang="en-GB" sz="1200" dirty="0" smtClean="0">
                <a:latin typeface="Tekton Pro" panose="020F0603020208020904" pitchFamily="34" charset="0"/>
              </a:rPr>
              <a:t>Although it could be claimed that all texts are political, what defines the texts here is that they have issues of power and powerlessness at their core, with political and social protest issues central to each text’s structure. The political and social protest genre covers representations of both public and private settings. All set texts foreground oppression and domination and they all look at the cultures we live in and have lived in over time. </a:t>
            </a:r>
          </a:p>
          <a:p>
            <a:pPr marL="0" indent="17463">
              <a:buNone/>
            </a:pPr>
            <a:endParaRPr lang="en-GB" sz="1200" dirty="0" smtClean="0">
              <a:latin typeface="Tekton Pro" panose="020F0603020208020904" pitchFamily="34" charset="0"/>
            </a:endParaRPr>
          </a:p>
          <a:p>
            <a:pPr marL="0" indent="17463">
              <a:buNone/>
            </a:pPr>
            <a:r>
              <a:rPr lang="en-GB" sz="1200" dirty="0" smtClean="0">
                <a:latin typeface="Tekton Pro" panose="020F0603020208020904" pitchFamily="34" charset="0"/>
              </a:rPr>
              <a:t>A crucial word in the title of this option is ‘Elements’ and students need to consider the specific elements that exist in each of their texts. The elements that might be explored, depending on each individual text, include: </a:t>
            </a:r>
          </a:p>
          <a:p>
            <a:pPr marL="0" indent="17463">
              <a:buNone/>
            </a:pPr>
            <a:endParaRPr lang="en-GB" sz="1200" dirty="0" smtClean="0">
              <a:latin typeface="Tekton Pro" panose="020F0603020208020904" pitchFamily="34" charset="0"/>
            </a:endParaRPr>
          </a:p>
          <a:p>
            <a:pPr marL="0" indent="0">
              <a:buNone/>
            </a:pPr>
            <a:r>
              <a:rPr lang="en-GB" sz="1200" dirty="0" smtClean="0">
                <a:latin typeface="Tekton Pro" panose="020F0603020208020904" pitchFamily="34" charset="0"/>
              </a:rPr>
              <a:t>• the type of the text itself, whether it is a post-modern novel, science fiction, satirical poetry, historical and political drama </a:t>
            </a:r>
          </a:p>
          <a:p>
            <a:pPr marL="0" indent="0">
              <a:buNone/>
            </a:pPr>
            <a:r>
              <a:rPr lang="en-GB" sz="1200" dirty="0" smtClean="0">
                <a:latin typeface="Tekton Pro" panose="020F0603020208020904" pitchFamily="34" charset="0"/>
              </a:rPr>
              <a:t>• the settings that are created as backdrops for political and social action and the power struggles that are played out on them. Both places (real and imagined) and time settings will also be significant here </a:t>
            </a:r>
          </a:p>
          <a:p>
            <a:pPr marL="0" indent="17463">
              <a:buNone/>
            </a:pPr>
            <a:r>
              <a:rPr lang="en-GB" sz="1200" dirty="0" smtClean="0">
                <a:latin typeface="Tekton Pro" panose="020F0603020208020904" pitchFamily="34" charset="0"/>
              </a:rPr>
              <a:t>• the specific nature of the power struggle, the behaviours of those with power and those without, those who have their hands on the levers of power </a:t>
            </a:r>
          </a:p>
          <a:p>
            <a:pPr>
              <a:buNone/>
            </a:pPr>
            <a:r>
              <a:rPr lang="en-GB" sz="1200" dirty="0" smtClean="0">
                <a:latin typeface="Tekton Pro" panose="020F0603020208020904" pitchFamily="34" charset="0"/>
              </a:rPr>
              <a:t>• the pursuit of power itself, rebellion against those with power, warfare </a:t>
            </a:r>
          </a:p>
          <a:p>
            <a:pPr>
              <a:buNone/>
            </a:pPr>
            <a:r>
              <a:rPr lang="en-GB" sz="1200" dirty="0" smtClean="0">
                <a:latin typeface="Tekton Pro" panose="020F0603020208020904" pitchFamily="34" charset="0"/>
              </a:rPr>
              <a:t>• the workings of the ruling political classes </a:t>
            </a:r>
          </a:p>
          <a:p>
            <a:pPr>
              <a:buNone/>
            </a:pPr>
            <a:r>
              <a:rPr lang="en-GB" sz="1200" dirty="0" smtClean="0">
                <a:latin typeface="Tekton Pro" panose="020F0603020208020904" pitchFamily="34" charset="0"/>
              </a:rPr>
              <a:t>• corruption, conspiracy, control </a:t>
            </a:r>
          </a:p>
          <a:p>
            <a:pPr>
              <a:buNone/>
            </a:pPr>
            <a:r>
              <a:rPr lang="en-GB" sz="1200" dirty="0" smtClean="0">
                <a:latin typeface="Tekton Pro" panose="020F0603020208020904" pitchFamily="34" charset="0"/>
              </a:rPr>
              <a:t>• the connection of the smaller world to the larger world </a:t>
            </a:r>
          </a:p>
          <a:p>
            <a:pPr>
              <a:buNone/>
            </a:pPr>
            <a:r>
              <a:rPr lang="en-GB" sz="1200" dirty="0" smtClean="0">
                <a:latin typeface="Tekton Pro" panose="020F0603020208020904" pitchFamily="34" charset="0"/>
              </a:rPr>
              <a:t>• the focus on human organisation: domestically, in the work place, in local and national governments </a:t>
            </a:r>
          </a:p>
          <a:p>
            <a:pPr>
              <a:buNone/>
            </a:pPr>
            <a:r>
              <a:rPr lang="en-GB" sz="1200" dirty="0" smtClean="0">
                <a:latin typeface="Tekton Pro" panose="020F0603020208020904" pitchFamily="34" charset="0"/>
              </a:rPr>
              <a:t>• gender politics and issues of social class </a:t>
            </a:r>
          </a:p>
          <a:p>
            <a:pPr>
              <a:buNone/>
            </a:pPr>
            <a:r>
              <a:rPr lang="en-GB" sz="1200" dirty="0" smtClean="0">
                <a:latin typeface="Tekton Pro" panose="020F0603020208020904" pitchFamily="34" charset="0"/>
              </a:rPr>
              <a:t>• the structural patterning of the text, how political tensions are heightened and perhaps resolved </a:t>
            </a:r>
          </a:p>
          <a:p>
            <a:pPr>
              <a:buNone/>
            </a:pPr>
            <a:r>
              <a:rPr lang="en-GB" sz="1200" dirty="0" smtClean="0">
                <a:latin typeface="Tekton Pro" panose="020F0603020208020904" pitchFamily="34" charset="0"/>
              </a:rPr>
              <a:t>• the way that language is used in the worlds that are created</a:t>
            </a:r>
            <a:endParaRPr lang="en-GB" sz="1200" dirty="0">
              <a:latin typeface="Tekton Pro" panose="020F0603020208020904" pitchFamily="34" charset="0"/>
            </a:endParaRP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121257" y="2869880"/>
            <a:ext cx="2022743" cy="1638422"/>
          </a:xfrm>
          <a:prstGeom prst="rect">
            <a:avLst/>
          </a:prstGeom>
        </p:spPr>
      </p:pic>
      <p:pic>
        <p:nvPicPr>
          <p:cNvPr id="5" name="Picture 4"/>
          <p:cNvPicPr>
            <a:picLocks noChangeAspect="1"/>
          </p:cNvPicPr>
          <p:nvPr/>
        </p:nvPicPr>
        <p:blipFill>
          <a:blip r:embed="rId3"/>
          <a:stretch>
            <a:fillRect/>
          </a:stretch>
        </p:blipFill>
        <p:spPr>
          <a:xfrm>
            <a:off x="4873357" y="1531938"/>
            <a:ext cx="2247900" cy="2581275"/>
          </a:xfrm>
          <a:prstGeom prst="rect">
            <a:avLst/>
          </a:prstGeom>
        </p:spPr>
      </p:pic>
      <p:sp>
        <p:nvSpPr>
          <p:cNvPr id="2" name="Title 1"/>
          <p:cNvSpPr>
            <a:spLocks noGrp="1"/>
          </p:cNvSpPr>
          <p:nvPr>
            <p:ph type="title"/>
          </p:nvPr>
        </p:nvSpPr>
        <p:spPr>
          <a:xfrm>
            <a:off x="457200" y="274638"/>
            <a:ext cx="6900882" cy="1143000"/>
          </a:xfrm>
          <a:solidFill>
            <a:schemeClr val="bg1">
              <a:lumMod val="75000"/>
            </a:schemeClr>
          </a:solidFill>
        </p:spPr>
        <p:txBody>
          <a:bodyPr>
            <a:normAutofit/>
          </a:bodyPr>
          <a:lstStyle/>
          <a:p>
            <a:r>
              <a:rPr lang="en-GB" sz="3200" dirty="0" smtClean="0">
                <a:latin typeface="Tekton Pro" panose="020F0603020208020904" pitchFamily="34" charset="0"/>
              </a:rPr>
              <a:t>A Level Study – Non exam assessment-</a:t>
            </a:r>
            <a:br>
              <a:rPr lang="en-GB" sz="3200" dirty="0" smtClean="0">
                <a:latin typeface="Tekton Pro" panose="020F0603020208020904" pitchFamily="34" charset="0"/>
              </a:rPr>
            </a:br>
            <a:r>
              <a:rPr lang="en-GB" sz="3200" dirty="0" smtClean="0">
                <a:latin typeface="Tekton Pro" panose="020F0603020208020904" pitchFamily="34" charset="0"/>
              </a:rPr>
              <a:t>Theory and Independence</a:t>
            </a:r>
            <a:endParaRPr lang="en-GB" sz="3200" dirty="0">
              <a:latin typeface="Tekton Pro" panose="020F0603020208020904" pitchFamily="34" charset="0"/>
            </a:endParaRPr>
          </a:p>
        </p:txBody>
      </p:sp>
      <p:sp>
        <p:nvSpPr>
          <p:cNvPr id="3" name="Content Placeholder 2"/>
          <p:cNvSpPr>
            <a:spLocks noGrp="1"/>
          </p:cNvSpPr>
          <p:nvPr>
            <p:ph idx="1"/>
          </p:nvPr>
        </p:nvSpPr>
        <p:spPr>
          <a:xfrm>
            <a:off x="0" y="1716832"/>
            <a:ext cx="5142158" cy="5141168"/>
          </a:xfrm>
        </p:spPr>
        <p:txBody>
          <a:bodyPr>
            <a:normAutofit fontScale="77500" lnSpcReduction="20000"/>
          </a:bodyPr>
          <a:lstStyle/>
          <a:p>
            <a:pPr marL="0" indent="0">
              <a:buNone/>
            </a:pPr>
            <a:r>
              <a:rPr lang="en-GB" dirty="0" smtClean="0">
                <a:latin typeface="Tekton Pro" panose="020F0603020208020904" pitchFamily="34" charset="0"/>
              </a:rPr>
              <a:t>You will be writing two essays, one about a prose text and the other about a poetry text. These essays will be informed by the reading of a ‘Critical Anthology’.</a:t>
            </a:r>
          </a:p>
          <a:p>
            <a:pPr marL="0" indent="0">
              <a:buNone/>
            </a:pPr>
            <a:endParaRPr lang="en-GB" dirty="0" smtClean="0">
              <a:latin typeface="Tekton Pro" panose="020F0603020208020904" pitchFamily="34" charset="0"/>
            </a:endParaRPr>
          </a:p>
          <a:p>
            <a:pPr marL="0" indent="0">
              <a:buNone/>
            </a:pPr>
            <a:r>
              <a:rPr lang="en-GB" dirty="0" smtClean="0">
                <a:latin typeface="Tekton Pro" panose="020F0603020208020904" pitchFamily="34" charset="0"/>
              </a:rPr>
              <a:t>Each essay has a word count limit of 1250 – 1500 words.</a:t>
            </a:r>
          </a:p>
          <a:p>
            <a:pPr marL="0" indent="0">
              <a:buNone/>
            </a:pPr>
            <a:endParaRPr lang="en-GB" dirty="0" smtClean="0">
              <a:latin typeface="Tekton Pro" panose="020F0603020208020904" pitchFamily="34" charset="0"/>
            </a:endParaRPr>
          </a:p>
          <a:p>
            <a:pPr marL="0" indent="0">
              <a:buNone/>
            </a:pPr>
            <a:r>
              <a:rPr lang="en-GB" dirty="0" smtClean="0">
                <a:latin typeface="Tekton Pro" panose="020F0603020208020904" pitchFamily="34" charset="0"/>
              </a:rPr>
              <a:t>Students each write on different texts (selected by the students with guidance of teacher) and each student crafts their own essay questions which are linked to theories in the ‘Critical Anthology’.</a:t>
            </a:r>
          </a:p>
          <a:p>
            <a:pPr marL="0" indent="0">
              <a:buNone/>
            </a:pPr>
            <a:endParaRPr lang="en-GB" dirty="0">
              <a:latin typeface="Tekton Pro" panose="020F0603020208020904" pitchFamily="34" charset="0"/>
            </a:endParaRPr>
          </a:p>
        </p:txBody>
      </p:sp>
      <p:pic>
        <p:nvPicPr>
          <p:cNvPr id="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0958" y="21429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feminis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56237">
            <a:off x="6567714" y="1835529"/>
            <a:ext cx="2749798" cy="7756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co critical"/>
          <p:cNvPicPr>
            <a:picLocks noChangeAspect="1" noChangeArrowheads="1"/>
          </p:cNvPicPr>
          <p:nvPr/>
        </p:nvPicPr>
        <p:blipFill rotWithShape="1">
          <a:blip r:embed="rId6">
            <a:extLst>
              <a:ext uri="{28A0092B-C50C-407E-A947-70E740481C1C}">
                <a14:useLocalDpi xmlns:a14="http://schemas.microsoft.com/office/drawing/2010/main" val="0"/>
              </a:ext>
            </a:extLst>
          </a:blip>
          <a:srcRect b="72927"/>
          <a:stretch/>
        </p:blipFill>
        <p:spPr bwMode="auto">
          <a:xfrm>
            <a:off x="5357878" y="4159605"/>
            <a:ext cx="2726854" cy="110606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postcolonial literary the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7"/>
          <a:stretch>
            <a:fillRect/>
          </a:stretch>
        </p:blipFill>
        <p:spPr>
          <a:xfrm>
            <a:off x="6477547" y="5370936"/>
            <a:ext cx="2585864" cy="1719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00882" cy="1143000"/>
          </a:xfrm>
          <a:solidFill>
            <a:schemeClr val="bg1">
              <a:lumMod val="85000"/>
            </a:schemeClr>
          </a:solidFill>
        </p:spPr>
        <p:txBody>
          <a:bodyPr/>
          <a:lstStyle/>
          <a:p>
            <a:r>
              <a:rPr lang="en-GB" dirty="0" smtClean="0">
                <a:latin typeface="Tekton Pro" panose="020F0603020208020904" pitchFamily="34" charset="0"/>
              </a:rPr>
              <a:t>Theory and Independence</a:t>
            </a:r>
            <a:endParaRPr lang="en-GB" dirty="0">
              <a:latin typeface="Tekton Pro" panose="020F0603020208020904" pitchFamily="34" charset="0"/>
            </a:endParaRPr>
          </a:p>
        </p:txBody>
      </p:sp>
      <p:sp>
        <p:nvSpPr>
          <p:cNvPr id="3" name="Content Placeholder 2"/>
          <p:cNvSpPr>
            <a:spLocks noGrp="1"/>
          </p:cNvSpPr>
          <p:nvPr>
            <p:ph idx="1"/>
          </p:nvPr>
        </p:nvSpPr>
        <p:spPr/>
        <p:txBody>
          <a:bodyPr>
            <a:normAutofit fontScale="55000" lnSpcReduction="20000"/>
          </a:bodyPr>
          <a:lstStyle/>
          <a:p>
            <a:pPr marL="0" indent="17463">
              <a:buNone/>
            </a:pPr>
            <a:r>
              <a:rPr lang="en-GB" dirty="0" smtClean="0">
                <a:latin typeface="Tekton Pro" panose="020F0603020208020904" pitchFamily="34" charset="0"/>
              </a:rPr>
              <a:t>This unit of study is designed to allow you  to read and to choose your own texts (if appropriate) and to understand that contemporary study of literature needs to be informed by the fact that different theoretical and critical methods can be applied to the subject.   As such you will be encouraged to read texts through particular ‘lenses’. </a:t>
            </a:r>
          </a:p>
          <a:p>
            <a:endParaRPr lang="en-GB" dirty="0" smtClean="0">
              <a:latin typeface="Tekton Pro" panose="020F0603020208020904" pitchFamily="34" charset="0"/>
            </a:endParaRPr>
          </a:p>
          <a:p>
            <a:pPr marL="0" indent="17463">
              <a:buNone/>
              <a:tabLst>
                <a:tab pos="90488" algn="l"/>
              </a:tabLst>
            </a:pPr>
            <a:r>
              <a:rPr lang="en-GB" dirty="0" smtClean="0">
                <a:latin typeface="Tekton Pro" panose="020F0603020208020904" pitchFamily="34" charset="0"/>
              </a:rPr>
              <a:t>The title ‘Theory and independence’ highlights the important idea that, within a literature course,  you should have the opportunity to work as independently as possible.</a:t>
            </a:r>
          </a:p>
          <a:p>
            <a:pPr>
              <a:buNone/>
            </a:pPr>
            <a:r>
              <a:rPr lang="en-GB" dirty="0" smtClean="0">
                <a:latin typeface="Tekton Pro" panose="020F0603020208020904" pitchFamily="34" charset="0"/>
              </a:rPr>
              <a:t> </a:t>
            </a:r>
          </a:p>
          <a:p>
            <a:pPr>
              <a:buNone/>
            </a:pPr>
            <a:r>
              <a:rPr lang="en-GB" dirty="0" smtClean="0">
                <a:latin typeface="Tekton Pro" panose="020F0603020208020904" pitchFamily="34" charset="0"/>
              </a:rPr>
              <a:t>The AQA Critical anthology introduces you to ways of critically engaging with texts:</a:t>
            </a:r>
          </a:p>
          <a:p>
            <a:r>
              <a:rPr lang="en-GB" dirty="0" smtClean="0">
                <a:latin typeface="Tekton Pro" panose="020F0603020208020904" pitchFamily="34" charset="0"/>
              </a:rPr>
              <a:t>narrative theory </a:t>
            </a:r>
          </a:p>
          <a:p>
            <a:r>
              <a:rPr lang="en-GB" dirty="0" smtClean="0">
                <a:latin typeface="Tekton Pro" panose="020F0603020208020904" pitchFamily="34" charset="0"/>
              </a:rPr>
              <a:t>feminist theory</a:t>
            </a:r>
          </a:p>
          <a:p>
            <a:r>
              <a:rPr lang="en-GB" dirty="0" smtClean="0">
                <a:latin typeface="Tekton Pro" panose="020F0603020208020904" pitchFamily="34" charset="0"/>
              </a:rPr>
              <a:t>Marxist theory</a:t>
            </a:r>
          </a:p>
          <a:p>
            <a:r>
              <a:rPr lang="en-GB" dirty="0" smtClean="0">
                <a:latin typeface="Tekton Pro" panose="020F0603020208020904" pitchFamily="34" charset="0"/>
              </a:rPr>
              <a:t>eco-critical theory </a:t>
            </a:r>
          </a:p>
          <a:p>
            <a:r>
              <a:rPr lang="en-GB" dirty="0" smtClean="0">
                <a:latin typeface="Tekton Pro" panose="020F0603020208020904" pitchFamily="34" charset="0"/>
              </a:rPr>
              <a:t>post-colonial theory </a:t>
            </a:r>
          </a:p>
          <a:p>
            <a:r>
              <a:rPr lang="en-GB" dirty="0" smtClean="0">
                <a:latin typeface="Tekton Pro" panose="020F0603020208020904" pitchFamily="34" charset="0"/>
              </a:rPr>
              <a:t>literary value and the canon.</a:t>
            </a:r>
            <a:endParaRPr lang="en-GB" dirty="0">
              <a:latin typeface="Tekton Pro" panose="020F0603020208020904" pitchFamily="34" charset="0"/>
            </a:endParaRPr>
          </a:p>
        </p:txBody>
      </p:sp>
      <p:pic>
        <p:nvPicPr>
          <p:cNvPr id="26626" name="Picture 2" descr="https://buyessay.org/images/img_text/write-my-essay-1.jpg"/>
          <p:cNvPicPr>
            <a:picLocks noChangeAspect="1" noChangeArrowheads="1"/>
          </p:cNvPicPr>
          <p:nvPr/>
        </p:nvPicPr>
        <p:blipFill>
          <a:blip r:embed="rId2" cstate="print"/>
          <a:srcRect/>
          <a:stretch>
            <a:fillRect/>
          </a:stretch>
        </p:blipFill>
        <p:spPr bwMode="auto">
          <a:xfrm>
            <a:off x="5214616" y="4221088"/>
            <a:ext cx="3789064" cy="2511610"/>
          </a:xfrm>
          <a:prstGeom prst="rect">
            <a:avLst/>
          </a:prstGeom>
          <a:noFill/>
        </p:spPr>
      </p:pic>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2861</TotalTime>
  <Words>1177</Words>
  <Application>Microsoft Office PowerPoint</Application>
  <PresentationFormat>On-screen Show (4:3)</PresentationFormat>
  <Paragraphs>148</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Tekton Pro</vt:lpstr>
      <vt:lpstr>Office Theme</vt:lpstr>
      <vt:lpstr>English Literature</vt:lpstr>
      <vt:lpstr>A Level Literature: Outline of the Course </vt:lpstr>
      <vt:lpstr>A Level Literature: FIND YOUR VOICE</vt:lpstr>
      <vt:lpstr>Aspects of Tragedy</vt:lpstr>
      <vt:lpstr>The Study of Tragedy</vt:lpstr>
      <vt:lpstr>Elements of Political and Social Protest Writing</vt:lpstr>
      <vt:lpstr>Elements of Political and Social Protest Writing</vt:lpstr>
      <vt:lpstr>A Level Study – Non exam assessment- Theory and Independence</vt:lpstr>
      <vt:lpstr>Theory and Independence</vt:lpstr>
      <vt:lpstr>Stationery Requirements</vt:lpstr>
      <vt:lpstr>Unseen Social and Political Protest Learning Activity</vt:lpstr>
      <vt:lpstr>Unseen Social and Political Protest Learning Activity</vt:lpstr>
      <vt:lpstr>Bridging work</vt:lpstr>
      <vt:lpstr>To be a student of English.....</vt:lpstr>
      <vt:lpstr>Resources</vt:lpstr>
      <vt:lpstr>Elements of Political and Social Protest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O'Reilly</dc:creator>
  <cp:lastModifiedBy>Amy Clark</cp:lastModifiedBy>
  <cp:revision>48</cp:revision>
  <cp:lastPrinted>2016-06-29T10:22:43Z</cp:lastPrinted>
  <dcterms:created xsi:type="dcterms:W3CDTF">2015-05-21T20:50:48Z</dcterms:created>
  <dcterms:modified xsi:type="dcterms:W3CDTF">2019-06-21T11:08:24Z</dcterms:modified>
</cp:coreProperties>
</file>