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7" r:id="rId2"/>
    <p:sldId id="266" r:id="rId3"/>
    <p:sldId id="277" r:id="rId4"/>
    <p:sldId id="271" r:id="rId5"/>
    <p:sldId id="260" r:id="rId6"/>
    <p:sldId id="262" r:id="rId7"/>
    <p:sldId id="278" r:id="rId8"/>
    <p:sldId id="264" r:id="rId9"/>
    <p:sldId id="265" r:id="rId1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5891CBC-9E9B-4FE8-8802-A5E8526C56E4}" type="datetimeFigureOut">
              <a:rPr lang="en-GB" smtClean="0"/>
              <a:t>02/07/2019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A621E0-5C80-416A-94FD-FB29B2282FC6}" type="slidenum">
              <a:rPr lang="en-GB" smtClean="0"/>
              <a:t>‹#›</a:t>
            </a:fld>
            <a:endParaRPr lang="en-GB"/>
          </a:p>
        </p:txBody>
      </p:sp>
    </p:spTree>
    <p:extLst>
      <p:ext uri="{BB962C8B-B14F-4D97-AF65-F5344CB8AC3E}">
        <p14:creationId xmlns:p14="http://schemas.microsoft.com/office/powerpoint/2010/main" val="33021459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195550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51609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33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20270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58588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169013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2613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3527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314485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426582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AC529-489F-441E-A2FE-5700EF7BC5FA}" type="datetimeFigureOut">
              <a:rPr lang="en-GB" smtClean="0"/>
              <a:pPr/>
              <a:t>02/07/2019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DD5009-1223-461A-BD4A-D6D57B320C44}" type="slidenum">
              <a:rPr lang="en-GB" smtClean="0"/>
              <a:pPr/>
              <a:t>‹#›</a:t>
            </a:fld>
            <a:endParaRPr lang="en-GB"/>
          </a:p>
        </p:txBody>
      </p:sp>
    </p:spTree>
    <p:extLst>
      <p:ext uri="{BB962C8B-B14F-4D97-AF65-F5344CB8AC3E}">
        <p14:creationId xmlns:p14="http://schemas.microsoft.com/office/powerpoint/2010/main" val="2345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AC529-489F-441E-A2FE-5700EF7BC5FA}" type="datetimeFigureOut">
              <a:rPr lang="en-GB" smtClean="0"/>
              <a:pPr/>
              <a:t>02/07/2019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D5009-1223-461A-BD4A-D6D57B320C44}" type="slidenum">
              <a:rPr lang="en-GB" smtClean="0"/>
              <a:pPr/>
              <a:t>‹#›</a:t>
            </a:fld>
            <a:endParaRPr lang="en-GB"/>
          </a:p>
        </p:txBody>
      </p:sp>
    </p:spTree>
    <p:extLst>
      <p:ext uri="{BB962C8B-B14F-4D97-AF65-F5344CB8AC3E}">
        <p14:creationId xmlns:p14="http://schemas.microsoft.com/office/powerpoint/2010/main" val="45315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78446"/>
            <a:ext cx="7772400" cy="1470025"/>
          </a:xfrm>
        </p:spPr>
        <p:txBody>
          <a:bodyPr/>
          <a:lstStyle/>
          <a:p>
            <a:r>
              <a:rPr lang="en-GB" smtClean="0">
                <a:solidFill>
                  <a:srgbClr val="FF0066"/>
                </a:solidFill>
              </a:rPr>
              <a:t>A Level Film </a:t>
            </a:r>
            <a:r>
              <a:rPr lang="en-GB" dirty="0" smtClean="0">
                <a:solidFill>
                  <a:srgbClr val="FF0066"/>
                </a:solidFill>
              </a:rPr>
              <a:t>Studies</a:t>
            </a:r>
            <a:endParaRPr lang="en-GB" dirty="0">
              <a:solidFill>
                <a:srgbClr val="FF0066"/>
              </a:solidFill>
            </a:endParaRPr>
          </a:p>
        </p:txBody>
      </p:sp>
      <p:sp>
        <p:nvSpPr>
          <p:cNvPr id="3" name="Subtitle 2"/>
          <p:cNvSpPr>
            <a:spLocks noGrp="1"/>
          </p:cNvSpPr>
          <p:nvPr>
            <p:ph type="subTitle" idx="1"/>
          </p:nvPr>
        </p:nvSpPr>
        <p:spPr>
          <a:xfrm>
            <a:off x="1371600" y="3406522"/>
            <a:ext cx="6400800" cy="1752600"/>
          </a:xfrm>
        </p:spPr>
        <p:txBody>
          <a:bodyPr/>
          <a:lstStyle/>
          <a:p>
            <a:r>
              <a:rPr lang="en-GB" i="1" dirty="0" smtClean="0"/>
              <a:t>Induction – </a:t>
            </a:r>
            <a:r>
              <a:rPr lang="en-GB" i="1" dirty="0" smtClean="0"/>
              <a:t>4</a:t>
            </a:r>
            <a:r>
              <a:rPr lang="en-GB" i="1" baseline="30000" dirty="0" smtClean="0"/>
              <a:t>th</a:t>
            </a:r>
            <a:r>
              <a:rPr lang="en-GB" i="1" dirty="0" smtClean="0"/>
              <a:t> July 2019</a:t>
            </a:r>
            <a:endParaRPr lang="en-GB" i="1" dirty="0" smtClean="0"/>
          </a:p>
        </p:txBody>
      </p:sp>
      <p:pic>
        <p:nvPicPr>
          <p:cNvPr id="6" name="Picture 5"/>
          <p:cNvPicPr>
            <a:picLocks noChangeAspect="1"/>
          </p:cNvPicPr>
          <p:nvPr/>
        </p:nvPicPr>
        <p:blipFill>
          <a:blip r:embed="rId2"/>
          <a:stretch>
            <a:fillRect/>
          </a:stretch>
        </p:blipFill>
        <p:spPr>
          <a:xfrm>
            <a:off x="11476" y="3743325"/>
            <a:ext cx="2114550" cy="3114675"/>
          </a:xfrm>
          <a:prstGeom prst="rect">
            <a:avLst/>
          </a:prstGeom>
        </p:spPr>
      </p:pic>
      <p:pic>
        <p:nvPicPr>
          <p:cNvPr id="1028" name="Picture 4" descr="Image result for la la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901" y="4515345"/>
            <a:ext cx="4462198" cy="23426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017974" y="3733165"/>
            <a:ext cx="2114550" cy="3124835"/>
          </a:xfrm>
          <a:prstGeom prst="rect">
            <a:avLst/>
          </a:prstGeom>
        </p:spPr>
      </p:pic>
      <p:pic>
        <p:nvPicPr>
          <p:cNvPr id="9" name="Picture 8"/>
          <p:cNvPicPr>
            <a:picLocks noChangeAspect="1"/>
          </p:cNvPicPr>
          <p:nvPr/>
        </p:nvPicPr>
        <p:blipFill>
          <a:blip r:embed="rId5"/>
          <a:stretch>
            <a:fillRect/>
          </a:stretch>
        </p:blipFill>
        <p:spPr>
          <a:xfrm>
            <a:off x="0" y="0"/>
            <a:ext cx="2076450" cy="2952750"/>
          </a:xfrm>
          <a:prstGeom prst="rect">
            <a:avLst/>
          </a:prstGeom>
        </p:spPr>
      </p:pic>
      <p:pic>
        <p:nvPicPr>
          <p:cNvPr id="1032" name="Picture 8" descr="Image result for this is england fil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3548" y="2803"/>
            <a:ext cx="4462198" cy="25099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012844" y="1"/>
            <a:ext cx="2131155" cy="3275663"/>
          </a:xfrm>
          <a:prstGeom prst="rect">
            <a:avLst/>
          </a:prstGeom>
        </p:spPr>
      </p:pic>
    </p:spTree>
    <p:extLst>
      <p:ext uri="{BB962C8B-B14F-4D97-AF65-F5344CB8AC3E}">
        <p14:creationId xmlns:p14="http://schemas.microsoft.com/office/powerpoint/2010/main" val="4205700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Outline of the course</a:t>
            </a:r>
            <a:endParaRPr lang="en-GB" i="1" dirty="0"/>
          </a:p>
        </p:txBody>
      </p:sp>
      <p:sp>
        <p:nvSpPr>
          <p:cNvPr id="3" name="Content Placeholder 2"/>
          <p:cNvSpPr>
            <a:spLocks noGrp="1"/>
          </p:cNvSpPr>
          <p:nvPr>
            <p:ph idx="1"/>
          </p:nvPr>
        </p:nvSpPr>
        <p:spPr>
          <a:xfrm>
            <a:off x="285720" y="1382548"/>
            <a:ext cx="8643998" cy="4998780"/>
          </a:xfrm>
        </p:spPr>
        <p:txBody>
          <a:bodyPr>
            <a:normAutofit fontScale="70000" lnSpcReduction="20000"/>
          </a:bodyPr>
          <a:lstStyle/>
          <a:p>
            <a:r>
              <a:rPr lang="en-GB" sz="4000" b="1" dirty="0" smtClean="0">
                <a:solidFill>
                  <a:srgbClr val="FF0066"/>
                </a:solidFill>
              </a:rPr>
              <a:t>Linear – 2 year course… 70% exam, 30% NEA</a:t>
            </a:r>
            <a:endParaRPr lang="en-GB" sz="4000" i="1" dirty="0" smtClean="0">
              <a:solidFill>
                <a:srgbClr val="FF0066"/>
              </a:solidFill>
            </a:endParaRPr>
          </a:p>
          <a:p>
            <a:pPr>
              <a:buNone/>
            </a:pPr>
            <a:endParaRPr lang="en-GB" sz="1600" i="1" dirty="0" smtClean="0"/>
          </a:p>
          <a:p>
            <a:r>
              <a:rPr lang="en-GB" b="1" dirty="0" smtClean="0"/>
              <a:t>Component </a:t>
            </a:r>
            <a:r>
              <a:rPr lang="en-GB" b="1" dirty="0"/>
              <a:t>1: Varieties of film and filmmaking </a:t>
            </a:r>
            <a:endParaRPr lang="en-GB" b="1" dirty="0" smtClean="0"/>
          </a:p>
          <a:p>
            <a:r>
              <a:rPr lang="en-GB" b="1" dirty="0" smtClean="0"/>
              <a:t>Written </a:t>
            </a:r>
            <a:r>
              <a:rPr lang="en-GB" b="1" dirty="0"/>
              <a:t>examination: 2½ </a:t>
            </a:r>
            <a:r>
              <a:rPr lang="en-GB" b="1" dirty="0" smtClean="0"/>
              <a:t>hours, </a:t>
            </a:r>
            <a:r>
              <a:rPr lang="en-GB" b="1" dirty="0"/>
              <a:t>35% of qualification </a:t>
            </a:r>
            <a:endParaRPr lang="en-GB" b="1" dirty="0" smtClean="0"/>
          </a:p>
          <a:p>
            <a:r>
              <a:rPr lang="en-GB" dirty="0" smtClean="0"/>
              <a:t>This </a:t>
            </a:r>
            <a:r>
              <a:rPr lang="en-GB" dirty="0"/>
              <a:t>component assesses knowledge and understanding of six feature-length films. </a:t>
            </a:r>
            <a:endParaRPr lang="en-GB" dirty="0" smtClean="0"/>
          </a:p>
          <a:p>
            <a:pPr>
              <a:buFont typeface="Wingdings" panose="05000000000000000000" pitchFamily="2" charset="2"/>
              <a:buChar char="Ø"/>
            </a:pPr>
            <a:r>
              <a:rPr lang="en-GB" dirty="0" smtClean="0"/>
              <a:t>Section </a:t>
            </a:r>
            <a:r>
              <a:rPr lang="en-GB" dirty="0"/>
              <a:t>A: Hollywood 1930-1990 (comparative </a:t>
            </a:r>
            <a:r>
              <a:rPr lang="en-GB" dirty="0" smtClean="0"/>
              <a:t>study). One </a:t>
            </a:r>
            <a:r>
              <a:rPr lang="en-GB" dirty="0"/>
              <a:t>question from a choice of two, requiring reference to two Hollywood films, one from the Classical Hollywood period (1930-1960) and the other from the New Hollywood period (1961-1990). </a:t>
            </a:r>
            <a:endParaRPr lang="en-GB" dirty="0" smtClean="0"/>
          </a:p>
          <a:p>
            <a:pPr>
              <a:buFont typeface="Wingdings" panose="05000000000000000000" pitchFamily="2" charset="2"/>
              <a:buChar char="Ø"/>
            </a:pPr>
            <a:r>
              <a:rPr lang="en-GB" dirty="0" smtClean="0"/>
              <a:t>Section </a:t>
            </a:r>
            <a:r>
              <a:rPr lang="en-GB" dirty="0"/>
              <a:t>B: American film since 2005 (two-film study</a:t>
            </a:r>
            <a:r>
              <a:rPr lang="en-GB" dirty="0" smtClean="0"/>
              <a:t>). </a:t>
            </a:r>
            <a:r>
              <a:rPr lang="en-GB" dirty="0"/>
              <a:t>One question from a choice of two, requiring reference to two American films, one mainstream film and one contemporary independent film. </a:t>
            </a:r>
            <a:endParaRPr lang="en-GB" dirty="0" smtClean="0"/>
          </a:p>
          <a:p>
            <a:pPr>
              <a:buFont typeface="Wingdings" panose="05000000000000000000" pitchFamily="2" charset="2"/>
              <a:buChar char="Ø"/>
            </a:pPr>
            <a:r>
              <a:rPr lang="en-GB" dirty="0" smtClean="0"/>
              <a:t>Section </a:t>
            </a:r>
            <a:r>
              <a:rPr lang="en-GB" dirty="0"/>
              <a:t>C: British film since 1995 (two-film study</a:t>
            </a:r>
            <a:r>
              <a:rPr lang="en-GB" dirty="0" smtClean="0"/>
              <a:t>). </a:t>
            </a:r>
            <a:r>
              <a:rPr lang="en-GB" dirty="0"/>
              <a:t>One question from a choice of two, requiring reference to two British films. </a:t>
            </a:r>
            <a:endParaRPr lang="en-GB" dirty="0" smtClean="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7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1640"/>
            <a:ext cx="8229600" cy="5265712"/>
          </a:xfrm>
        </p:spPr>
        <p:txBody>
          <a:bodyPr>
            <a:normAutofit fontScale="70000" lnSpcReduction="20000"/>
          </a:bodyPr>
          <a:lstStyle/>
          <a:p>
            <a:r>
              <a:rPr lang="en-GB" b="1" dirty="0">
                <a:solidFill>
                  <a:srgbClr val="FF0066"/>
                </a:solidFill>
              </a:rPr>
              <a:t>Linear – 2 year course… 70% exam, 30% </a:t>
            </a:r>
            <a:r>
              <a:rPr lang="en-GB" b="1" dirty="0" smtClean="0">
                <a:solidFill>
                  <a:srgbClr val="FF0066"/>
                </a:solidFill>
              </a:rPr>
              <a:t>NEA</a:t>
            </a:r>
          </a:p>
          <a:p>
            <a:endParaRPr lang="en-GB" dirty="0" smtClean="0"/>
          </a:p>
          <a:p>
            <a:r>
              <a:rPr lang="en-GB" b="1" dirty="0" smtClean="0"/>
              <a:t>Component </a:t>
            </a:r>
            <a:r>
              <a:rPr lang="en-GB" b="1" dirty="0"/>
              <a:t>2: Global filmmaking perspectives </a:t>
            </a:r>
            <a:endParaRPr lang="en-GB" b="1" dirty="0" smtClean="0"/>
          </a:p>
          <a:p>
            <a:r>
              <a:rPr lang="en-GB" b="1" dirty="0" smtClean="0"/>
              <a:t>Written </a:t>
            </a:r>
            <a:r>
              <a:rPr lang="en-GB" b="1" dirty="0"/>
              <a:t>examination: 2½ </a:t>
            </a:r>
            <a:r>
              <a:rPr lang="en-GB" b="1" dirty="0" smtClean="0"/>
              <a:t>hours, </a:t>
            </a:r>
            <a:r>
              <a:rPr lang="en-GB" b="1" dirty="0"/>
              <a:t>35% of qualification </a:t>
            </a:r>
          </a:p>
          <a:p>
            <a:r>
              <a:rPr lang="en-GB" dirty="0"/>
              <a:t>This component assesses knowledge and understanding of five feature-length films (or their equivalent). </a:t>
            </a:r>
          </a:p>
          <a:p>
            <a:pPr>
              <a:buFont typeface="Wingdings" panose="05000000000000000000" pitchFamily="2" charset="2"/>
              <a:buChar char="Ø"/>
            </a:pPr>
            <a:r>
              <a:rPr lang="en-GB" dirty="0"/>
              <a:t>Section A: Global film (two-film study</a:t>
            </a:r>
            <a:r>
              <a:rPr lang="en-GB" dirty="0" smtClean="0"/>
              <a:t>). </a:t>
            </a:r>
            <a:r>
              <a:rPr lang="en-GB" dirty="0"/>
              <a:t>One question from a choice of two, requiring reference to two global films: one European and one produced outside Europe. </a:t>
            </a:r>
          </a:p>
          <a:p>
            <a:pPr>
              <a:buFont typeface="Wingdings" panose="05000000000000000000" pitchFamily="2" charset="2"/>
              <a:buChar char="Ø"/>
            </a:pPr>
            <a:r>
              <a:rPr lang="en-GB" dirty="0"/>
              <a:t>Section B: Documentary </a:t>
            </a:r>
            <a:r>
              <a:rPr lang="en-GB" dirty="0" smtClean="0"/>
              <a:t>film. </a:t>
            </a:r>
            <a:r>
              <a:rPr lang="en-GB" dirty="0"/>
              <a:t>One question from a choice of two, requiring reference to one documentary film. </a:t>
            </a:r>
          </a:p>
          <a:p>
            <a:pPr>
              <a:buFont typeface="Wingdings" panose="05000000000000000000" pitchFamily="2" charset="2"/>
              <a:buChar char="Ø"/>
            </a:pPr>
            <a:r>
              <a:rPr lang="en-GB" dirty="0"/>
              <a:t>Section C: Film movements – Silent </a:t>
            </a:r>
            <a:r>
              <a:rPr lang="en-GB" dirty="0" smtClean="0"/>
              <a:t>cinema. </a:t>
            </a:r>
            <a:r>
              <a:rPr lang="en-GB" dirty="0"/>
              <a:t>One question from a choice of two, requiring reference to one silent film or group of films. </a:t>
            </a:r>
          </a:p>
          <a:p>
            <a:pPr>
              <a:buFont typeface="Wingdings" panose="05000000000000000000" pitchFamily="2" charset="2"/>
              <a:buChar char="Ø"/>
            </a:pPr>
            <a:r>
              <a:rPr lang="en-GB" dirty="0"/>
              <a:t>Section D: Film movements – Experimental film (1960-2000</a:t>
            </a:r>
            <a:r>
              <a:rPr lang="en-GB" dirty="0" smtClean="0"/>
              <a:t>). </a:t>
            </a:r>
            <a:r>
              <a:rPr lang="en-GB" dirty="0"/>
              <a:t>One question from a choice of two, requiring reference to one film option. </a:t>
            </a:r>
          </a:p>
        </p:txBody>
      </p:sp>
      <p:sp>
        <p:nvSpPr>
          <p:cNvPr id="4" name="Title 1"/>
          <p:cNvSpPr txBox="1">
            <a:spLocks/>
          </p:cNvSpPr>
          <p:nvPr/>
        </p:nvSpPr>
        <p:spPr>
          <a:xfrm>
            <a:off x="323528"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i="1" dirty="0" smtClean="0"/>
              <a:t>Outline of the course</a:t>
            </a:r>
            <a:endParaRPr lang="en-GB" i="1" dirty="0"/>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864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Outline of the course</a:t>
            </a:r>
            <a:endParaRPr lang="en-GB" i="1" dirty="0"/>
          </a:p>
        </p:txBody>
      </p:sp>
      <p:sp>
        <p:nvSpPr>
          <p:cNvPr id="3" name="Content Placeholder 2"/>
          <p:cNvSpPr>
            <a:spLocks noGrp="1"/>
          </p:cNvSpPr>
          <p:nvPr>
            <p:ph idx="1"/>
          </p:nvPr>
        </p:nvSpPr>
        <p:spPr>
          <a:xfrm>
            <a:off x="428596" y="1571612"/>
            <a:ext cx="8229600" cy="4525963"/>
          </a:xfrm>
        </p:spPr>
        <p:txBody>
          <a:bodyPr>
            <a:normAutofit fontScale="85000" lnSpcReduction="20000"/>
          </a:bodyPr>
          <a:lstStyle/>
          <a:p>
            <a:r>
              <a:rPr lang="en-GB" b="1" dirty="0">
                <a:solidFill>
                  <a:srgbClr val="FF0066"/>
                </a:solidFill>
              </a:rPr>
              <a:t>Linear – 2 year course… 70% exam, 30% NEA</a:t>
            </a:r>
          </a:p>
          <a:p>
            <a:pPr marL="0" indent="0">
              <a:buNone/>
            </a:pPr>
            <a:endParaRPr lang="en-GB" dirty="0" smtClean="0"/>
          </a:p>
          <a:p>
            <a:r>
              <a:rPr lang="en-GB" b="1" dirty="0" smtClean="0"/>
              <a:t>Component </a:t>
            </a:r>
            <a:r>
              <a:rPr lang="en-GB" b="1" dirty="0"/>
              <a:t>3: </a:t>
            </a:r>
            <a:r>
              <a:rPr lang="en-GB" b="1" dirty="0" smtClean="0"/>
              <a:t>Production -  </a:t>
            </a:r>
            <a:r>
              <a:rPr lang="en-GB" b="1" dirty="0"/>
              <a:t>Non-exam assessment </a:t>
            </a:r>
            <a:endParaRPr lang="en-GB" b="1" dirty="0" smtClean="0"/>
          </a:p>
          <a:p>
            <a:r>
              <a:rPr lang="en-GB" sz="3000" b="1" dirty="0" smtClean="0"/>
              <a:t>30</a:t>
            </a:r>
            <a:r>
              <a:rPr lang="en-GB" sz="3000" b="1" dirty="0"/>
              <a:t>% of qualification </a:t>
            </a:r>
            <a:endParaRPr lang="en-GB" b="1" dirty="0" smtClean="0"/>
          </a:p>
          <a:p>
            <a:r>
              <a:rPr lang="en-GB" dirty="0" smtClean="0"/>
              <a:t>This </a:t>
            </a:r>
            <a:r>
              <a:rPr lang="en-GB" dirty="0"/>
              <a:t>component assesses one production and its evaluative analysis. Learners produce: </a:t>
            </a:r>
            <a:endParaRPr lang="en-GB" dirty="0" smtClean="0"/>
          </a:p>
          <a:p>
            <a:pPr>
              <a:buFont typeface="Wingdings" panose="05000000000000000000" pitchFamily="2" charset="2"/>
              <a:buChar char="Ø"/>
            </a:pPr>
            <a:r>
              <a:rPr lang="en-GB" i="1" u="sng" dirty="0" smtClean="0"/>
              <a:t>either</a:t>
            </a:r>
            <a:r>
              <a:rPr lang="en-GB" dirty="0" smtClean="0"/>
              <a:t> </a:t>
            </a:r>
            <a:r>
              <a:rPr lang="en-GB" dirty="0"/>
              <a:t>a short film (4-5 minutes) </a:t>
            </a:r>
            <a:endParaRPr lang="en-GB" dirty="0" smtClean="0"/>
          </a:p>
          <a:p>
            <a:pPr>
              <a:buFont typeface="Wingdings" panose="05000000000000000000" pitchFamily="2" charset="2"/>
              <a:buChar char="Ø"/>
            </a:pPr>
            <a:r>
              <a:rPr lang="en-GB" i="1" u="sng" dirty="0" smtClean="0"/>
              <a:t>or</a:t>
            </a:r>
            <a:r>
              <a:rPr lang="en-GB" dirty="0" smtClean="0"/>
              <a:t> </a:t>
            </a:r>
            <a:r>
              <a:rPr lang="en-GB" dirty="0"/>
              <a:t>a screenplay for a short film (1600-1800 words) plus a digitally photographed storyboard of a key section from the screenplay </a:t>
            </a:r>
            <a:endParaRPr lang="en-GB" dirty="0" smtClean="0"/>
          </a:p>
          <a:p>
            <a:pPr>
              <a:buFont typeface="Wingdings" panose="05000000000000000000" pitchFamily="2" charset="2"/>
              <a:buChar char="Ø"/>
            </a:pPr>
            <a:r>
              <a:rPr lang="en-GB" dirty="0" smtClean="0"/>
              <a:t>an </a:t>
            </a:r>
            <a:r>
              <a:rPr lang="en-GB" dirty="0"/>
              <a:t>evaluative analysis (1600 - 1800 words</a:t>
            </a:r>
            <a:r>
              <a:rPr lang="en-GB" dirty="0" smtClean="0"/>
              <a:t>) </a:t>
            </a:r>
            <a:endParaRPr lang="en-GB"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8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i="1" dirty="0" smtClean="0"/>
              <a:t>Stationery Requirements</a:t>
            </a:r>
            <a:endParaRPr lang="en-GB" i="1" dirty="0"/>
          </a:p>
        </p:txBody>
      </p:sp>
      <p:sp>
        <p:nvSpPr>
          <p:cNvPr id="3" name="Content Placeholder 2"/>
          <p:cNvSpPr>
            <a:spLocks noGrp="1"/>
          </p:cNvSpPr>
          <p:nvPr>
            <p:ph idx="1"/>
          </p:nvPr>
        </p:nvSpPr>
        <p:spPr>
          <a:xfrm>
            <a:off x="411981" y="1589668"/>
            <a:ext cx="6736262" cy="4525963"/>
          </a:xfrm>
        </p:spPr>
        <p:txBody>
          <a:bodyPr>
            <a:normAutofit/>
          </a:bodyPr>
          <a:lstStyle/>
          <a:p>
            <a:r>
              <a:rPr lang="en-GB" sz="2600" dirty="0" smtClean="0"/>
              <a:t>You will need to purchase a lever arch file and at least 10 dividers (these can be picked up really cheaply from places like ‘The Works’)</a:t>
            </a:r>
          </a:p>
          <a:p>
            <a:r>
              <a:rPr lang="en-GB" sz="2600" dirty="0" smtClean="0"/>
              <a:t>You will also need </a:t>
            </a:r>
            <a:r>
              <a:rPr lang="en-GB" sz="2600" b="1" dirty="0" smtClean="0"/>
              <a:t>A4 </a:t>
            </a:r>
            <a:r>
              <a:rPr lang="en-GB" sz="2600" dirty="0" smtClean="0"/>
              <a:t>hole punched paper which can be put into a file</a:t>
            </a:r>
          </a:p>
          <a:p>
            <a:r>
              <a:rPr lang="en-GB" sz="2600" dirty="0" smtClean="0"/>
              <a:t>For coursework tasks, you’ll need access to a camera (though most smart phones now have good enough cameras)</a:t>
            </a:r>
          </a:p>
          <a:p>
            <a:r>
              <a:rPr lang="en-GB" sz="2600" dirty="0" smtClean="0"/>
              <a:t>Pens (black/blue/red) and highlighters</a:t>
            </a:r>
            <a:endParaRPr lang="en-GB" sz="2600"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wilko.com/content/ebiz/wilkinsonplus/invt/0300213/0300213_l.jpg"/>
          <p:cNvPicPr>
            <a:picLocks noChangeAspect="1" noChangeArrowheads="1"/>
          </p:cNvPicPr>
          <p:nvPr/>
        </p:nvPicPr>
        <p:blipFill>
          <a:blip r:embed="rId3" cstate="print"/>
          <a:srcRect/>
          <a:stretch>
            <a:fillRect/>
          </a:stretch>
        </p:blipFill>
        <p:spPr bwMode="auto">
          <a:xfrm>
            <a:off x="7291695" y="1347879"/>
            <a:ext cx="1937623" cy="1937623"/>
          </a:xfrm>
          <a:prstGeom prst="rect">
            <a:avLst/>
          </a:prstGeom>
          <a:noFill/>
        </p:spPr>
      </p:pic>
      <p:pic>
        <p:nvPicPr>
          <p:cNvPr id="9222" name="Picture 6" descr="http://i.ebayimg.com/00/s/NjQ3WDUxNg==/z/A54AAOxyoVZTHJaX/$_35.JPG"/>
          <p:cNvPicPr>
            <a:picLocks noChangeAspect="1" noChangeArrowheads="1"/>
          </p:cNvPicPr>
          <p:nvPr/>
        </p:nvPicPr>
        <p:blipFill>
          <a:blip r:embed="rId4" cstate="print"/>
          <a:srcRect/>
          <a:stretch>
            <a:fillRect/>
          </a:stretch>
        </p:blipFill>
        <p:spPr bwMode="auto">
          <a:xfrm>
            <a:off x="7429026" y="4653136"/>
            <a:ext cx="1593528" cy="2000244"/>
          </a:xfrm>
          <a:prstGeom prst="rect">
            <a:avLst/>
          </a:prstGeom>
          <a:noFill/>
        </p:spPr>
      </p:pic>
      <p:pic>
        <p:nvPicPr>
          <p:cNvPr id="9218" name="Picture 2" descr="https://encrypted-tbn1.gstatic.com/images?q=tbn:ANd9GcR83Y-rANip5qCSBKJoN9TF1ReFyK2_cZDZcxgz2WXFeSUxxn5VVg"/>
          <p:cNvPicPr>
            <a:picLocks noChangeAspect="1" noChangeArrowheads="1"/>
          </p:cNvPicPr>
          <p:nvPr/>
        </p:nvPicPr>
        <p:blipFill>
          <a:blip r:embed="rId5" cstate="print"/>
          <a:srcRect l="13889" r="16667"/>
          <a:stretch>
            <a:fillRect/>
          </a:stretch>
        </p:blipFill>
        <p:spPr bwMode="auto">
          <a:xfrm>
            <a:off x="7291695" y="2996952"/>
            <a:ext cx="1785950" cy="1711396"/>
          </a:xfrm>
          <a:prstGeom prst="rect">
            <a:avLst/>
          </a:prstGeom>
          <a:noFill/>
        </p:spPr>
      </p:pic>
    </p:spTree>
    <p:extLst>
      <p:ext uri="{BB962C8B-B14F-4D97-AF65-F5344CB8AC3E}">
        <p14:creationId xmlns:p14="http://schemas.microsoft.com/office/powerpoint/2010/main" val="102959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15196" cy="1143000"/>
          </a:xfrm>
        </p:spPr>
        <p:txBody>
          <a:bodyPr>
            <a:noAutofit/>
          </a:bodyPr>
          <a:lstStyle/>
          <a:p>
            <a:r>
              <a:rPr lang="en-GB" sz="3600" i="1" dirty="0" smtClean="0"/>
              <a:t>How is what we read in a film text influenced by the world around us?</a:t>
            </a:r>
            <a:endParaRPr lang="en-GB" sz="3600" i="1" dirty="0"/>
          </a:p>
        </p:txBody>
      </p:sp>
      <p:sp>
        <p:nvSpPr>
          <p:cNvPr id="3" name="Content Placeholder 2"/>
          <p:cNvSpPr>
            <a:spLocks noGrp="1"/>
          </p:cNvSpPr>
          <p:nvPr>
            <p:ph idx="1"/>
          </p:nvPr>
        </p:nvSpPr>
        <p:spPr>
          <a:xfrm>
            <a:off x="457200" y="1600200"/>
            <a:ext cx="8229600" cy="4900634"/>
          </a:xfrm>
        </p:spPr>
        <p:txBody>
          <a:bodyPr>
            <a:normAutofit fontScale="70000" lnSpcReduction="20000"/>
          </a:bodyPr>
          <a:lstStyle/>
          <a:p>
            <a:r>
              <a:rPr lang="en-GB" sz="2800" dirty="0" smtClean="0"/>
              <a:t>TASK 1: Watch the clip. In pairs, consider the mood of the film. What are the audience encouraged to feel? How are they encouraged to feel this way?</a:t>
            </a:r>
          </a:p>
          <a:p>
            <a:endParaRPr lang="en-GB" sz="2800" dirty="0"/>
          </a:p>
          <a:p>
            <a:r>
              <a:rPr lang="en-GB" sz="2800" dirty="0" smtClean="0"/>
              <a:t>TASK 2: The film, Eternal Sunshine of the Spotless Mind, is an independent film made in the US in 2004. What major event happened in the US shortly before this?</a:t>
            </a:r>
          </a:p>
          <a:p>
            <a:r>
              <a:rPr lang="en-GB" sz="3400" i="1" dirty="0" smtClean="0">
                <a:solidFill>
                  <a:srgbClr val="FF0000"/>
                </a:solidFill>
              </a:rPr>
              <a:t>How might </a:t>
            </a:r>
            <a:r>
              <a:rPr lang="en-GB" sz="3400" i="1" dirty="0" err="1" smtClean="0">
                <a:solidFill>
                  <a:srgbClr val="FF0000"/>
                </a:solidFill>
              </a:rPr>
              <a:t>ESotSM</a:t>
            </a:r>
            <a:r>
              <a:rPr lang="en-GB" sz="3400" i="1" dirty="0" smtClean="0">
                <a:solidFill>
                  <a:srgbClr val="FF0000"/>
                </a:solidFill>
              </a:rPr>
              <a:t> reflect the attitude of the US post 9/11?</a:t>
            </a:r>
          </a:p>
          <a:p>
            <a:endParaRPr lang="en-GB" sz="2800" dirty="0" smtClean="0"/>
          </a:p>
          <a:p>
            <a:r>
              <a:rPr lang="en-GB" sz="2800" b="1" dirty="0" smtClean="0"/>
              <a:t>What have you learnt about how we decode images?</a:t>
            </a:r>
          </a:p>
          <a:p>
            <a:endParaRPr lang="en-GB" sz="2800" dirty="0" smtClean="0"/>
          </a:p>
          <a:p>
            <a:r>
              <a:rPr lang="en-GB" sz="2800" b="1" dirty="0" smtClean="0">
                <a:solidFill>
                  <a:srgbClr val="CC00CC"/>
                </a:solidFill>
              </a:rPr>
              <a:t>ENCODE:</a:t>
            </a:r>
            <a:r>
              <a:rPr lang="en-GB" sz="2800" dirty="0" smtClean="0">
                <a:solidFill>
                  <a:srgbClr val="CC00CC"/>
                </a:solidFill>
              </a:rPr>
              <a:t> The meaning </a:t>
            </a:r>
            <a:r>
              <a:rPr lang="en-GB" sz="2800" b="1" dirty="0" smtClean="0">
                <a:solidFill>
                  <a:srgbClr val="CC00CC"/>
                </a:solidFill>
              </a:rPr>
              <a:t>put into</a:t>
            </a:r>
            <a:r>
              <a:rPr lang="en-GB" sz="2800" dirty="0" smtClean="0">
                <a:solidFill>
                  <a:srgbClr val="CC00CC"/>
                </a:solidFill>
              </a:rPr>
              <a:t> a media text (how producers try to make audiences think or feel a certain way)</a:t>
            </a:r>
          </a:p>
          <a:p>
            <a:r>
              <a:rPr lang="en-GB" sz="2800" b="1" dirty="0" smtClean="0">
                <a:solidFill>
                  <a:srgbClr val="0000FF"/>
                </a:solidFill>
              </a:rPr>
              <a:t>DECODE: </a:t>
            </a:r>
            <a:r>
              <a:rPr lang="en-GB" sz="2800" dirty="0" smtClean="0">
                <a:solidFill>
                  <a:srgbClr val="0000FF"/>
                </a:solidFill>
              </a:rPr>
              <a:t>The meaning </a:t>
            </a:r>
            <a:r>
              <a:rPr lang="en-GB" sz="2800" b="1" dirty="0" smtClean="0">
                <a:solidFill>
                  <a:srgbClr val="0000FF"/>
                </a:solidFill>
              </a:rPr>
              <a:t>taken from </a:t>
            </a:r>
            <a:r>
              <a:rPr lang="en-GB" sz="2800" dirty="0" smtClean="0">
                <a:solidFill>
                  <a:srgbClr val="0000FF"/>
                </a:solidFill>
              </a:rPr>
              <a:t>a text by the audience, which is dependent on our experiences, media and the wider world around us</a:t>
            </a:r>
          </a:p>
          <a:p>
            <a:endParaRPr lang="en-GB" sz="2800" dirty="0" smtClean="0"/>
          </a:p>
          <a:p>
            <a:endParaRPr lang="en-GB" sz="2800"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8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99619" y="1772816"/>
            <a:ext cx="7144762" cy="3870548"/>
          </a:xfrm>
          <a:prstGeom prst="rect">
            <a:avLst/>
          </a:prstGeom>
        </p:spPr>
      </p:pic>
    </p:spTree>
    <p:extLst>
      <p:ext uri="{BB962C8B-B14F-4D97-AF65-F5344CB8AC3E}">
        <p14:creationId xmlns:p14="http://schemas.microsoft.com/office/powerpoint/2010/main" val="391061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00948" cy="1143000"/>
          </a:xfrm>
        </p:spPr>
        <p:txBody>
          <a:bodyPr/>
          <a:lstStyle/>
          <a:p>
            <a:r>
              <a:rPr lang="en-GB" i="1" dirty="0" smtClean="0"/>
              <a:t>Bridging work – Film Studies</a:t>
            </a:r>
            <a:endParaRPr lang="en-GB" i="1" dirty="0"/>
          </a:p>
        </p:txBody>
      </p:sp>
      <p:sp>
        <p:nvSpPr>
          <p:cNvPr id="3" name="Content Placeholder 2"/>
          <p:cNvSpPr>
            <a:spLocks noGrp="1"/>
          </p:cNvSpPr>
          <p:nvPr>
            <p:ph idx="1"/>
          </p:nvPr>
        </p:nvSpPr>
        <p:spPr>
          <a:xfrm>
            <a:off x="457200" y="1600200"/>
            <a:ext cx="8229600" cy="4829196"/>
          </a:xfrm>
        </p:spPr>
        <p:txBody>
          <a:bodyPr>
            <a:normAutofit fontScale="85000" lnSpcReduction="10000"/>
          </a:bodyPr>
          <a:lstStyle/>
          <a:p>
            <a:r>
              <a:rPr lang="en-GB" dirty="0" smtClean="0"/>
              <a:t>Over summer, you should choose a 2 minute sequence from one film of your choice (any genre) and analyse the </a:t>
            </a:r>
            <a:r>
              <a:rPr lang="en-GB" b="1" dirty="0" smtClean="0"/>
              <a:t>mise-en-scene</a:t>
            </a:r>
            <a:r>
              <a:rPr lang="en-GB" dirty="0" smtClean="0"/>
              <a:t> (everything in the frame). Use the sheet to help you if you’re unsure on key terms.</a:t>
            </a:r>
          </a:p>
          <a:p>
            <a:r>
              <a:rPr lang="en-GB" dirty="0" smtClean="0"/>
              <a:t>You need to consider the impact/effect of this e.g. </a:t>
            </a:r>
            <a:r>
              <a:rPr lang="en-GB" sz="2800" i="1" dirty="0" smtClean="0">
                <a:solidFill>
                  <a:srgbClr val="0000FF"/>
                </a:solidFill>
              </a:rPr>
              <a:t>The lighting is high key which suggests a positive atmosphere and comfortable relationship between the family</a:t>
            </a:r>
          </a:p>
          <a:p>
            <a:r>
              <a:rPr lang="en-GB" dirty="0" smtClean="0"/>
              <a:t>In September, you will present these film clips to the class with your analysis.</a:t>
            </a:r>
          </a:p>
          <a:p>
            <a:r>
              <a:rPr lang="en-GB" dirty="0" smtClean="0"/>
              <a:t>You must be able to supply this clip, so it could be on YouTube, DVD, Netflix etc, but you are responsible for ensuring you have it available to watch in class</a:t>
            </a:r>
          </a:p>
          <a:p>
            <a:endParaRPr lang="en-GB" dirty="0" smtClean="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45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Final Tips</a:t>
            </a:r>
            <a:endParaRPr lang="en-GB" i="1" dirty="0"/>
          </a:p>
        </p:txBody>
      </p:sp>
      <p:sp>
        <p:nvSpPr>
          <p:cNvPr id="3" name="Content Placeholder 2"/>
          <p:cNvSpPr>
            <a:spLocks noGrp="1"/>
          </p:cNvSpPr>
          <p:nvPr>
            <p:ph idx="1"/>
          </p:nvPr>
        </p:nvSpPr>
        <p:spPr/>
        <p:txBody>
          <a:bodyPr>
            <a:normAutofit lnSpcReduction="10000"/>
          </a:bodyPr>
          <a:lstStyle/>
          <a:p>
            <a:r>
              <a:rPr lang="en-GB" dirty="0" smtClean="0"/>
              <a:t>Ensure you purchase your stationery before arriving in September, (lever arch files, dividers, lined and hole punched A4 pad, pens, calculator) – put the </a:t>
            </a:r>
            <a:r>
              <a:rPr lang="en-GB" dirty="0" smtClean="0"/>
              <a:t>Film </a:t>
            </a:r>
            <a:r>
              <a:rPr lang="en-GB" smtClean="0"/>
              <a:t>Studies terms sheet </a:t>
            </a:r>
            <a:r>
              <a:rPr lang="en-GB" dirty="0" smtClean="0"/>
              <a:t>I have given you in this so that it’s there as a guide at all times.</a:t>
            </a:r>
          </a:p>
          <a:p>
            <a:r>
              <a:rPr lang="en-GB" dirty="0" smtClean="0"/>
              <a:t>File notes after EVERY lesson</a:t>
            </a:r>
          </a:p>
          <a:p>
            <a:r>
              <a:rPr lang="en-GB" dirty="0" smtClean="0"/>
              <a:t>Complete all reading asked of you – we will tell you what to read in advance</a:t>
            </a:r>
          </a:p>
          <a:p>
            <a:pPr>
              <a:buNone/>
            </a:pPr>
            <a:endParaRPr lang="en-GB"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60850"/>
            <a:ext cx="1263328" cy="11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11056</TotalTime>
  <Words>827</Words>
  <Application>Microsoft Office PowerPoint</Application>
  <PresentationFormat>On-screen Show (4:3)</PresentationFormat>
  <Paragraphs>54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A Level Film Studies</vt:lpstr>
      <vt:lpstr>Outline of the course</vt:lpstr>
      <vt:lpstr>PowerPoint Presentation</vt:lpstr>
      <vt:lpstr>Outline of the course</vt:lpstr>
      <vt:lpstr>Stationery Requirements</vt:lpstr>
      <vt:lpstr>How is what we read in a film text influenced by the world around us?</vt:lpstr>
      <vt:lpstr>PowerPoint Presentation</vt:lpstr>
      <vt:lpstr>Bridging work – Film Studies</vt:lpstr>
      <vt:lpstr>Final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O'Reilly</dc:creator>
  <cp:lastModifiedBy>Holly Williamson</cp:lastModifiedBy>
  <cp:revision>34</cp:revision>
  <cp:lastPrinted>2015-06-09T06:41:23Z</cp:lastPrinted>
  <dcterms:created xsi:type="dcterms:W3CDTF">2015-05-21T20:50:48Z</dcterms:created>
  <dcterms:modified xsi:type="dcterms:W3CDTF">2019-07-02T12:24:17Z</dcterms:modified>
</cp:coreProperties>
</file>