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86" r:id="rId4"/>
    <p:sldId id="287" r:id="rId5"/>
    <p:sldId id="288" r:id="rId6"/>
    <p:sldId id="289" r:id="rId7"/>
    <p:sldId id="290" r:id="rId8"/>
    <p:sldId id="267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69" r:id="rId17"/>
    <p:sldId id="265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69" d="100"/>
          <a:sy n="69" d="100"/>
        </p:scale>
        <p:origin x="64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C529-489F-441E-A2FE-5700EF7BC5FA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5009-1223-461A-BD4A-D6D57B320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500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C529-489F-441E-A2FE-5700EF7BC5FA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5009-1223-461A-BD4A-D6D57B320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9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C529-489F-441E-A2FE-5700EF7BC5FA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5009-1223-461A-BD4A-D6D57B320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3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C529-489F-441E-A2FE-5700EF7BC5FA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5009-1223-461A-BD4A-D6D57B320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70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C529-489F-441E-A2FE-5700EF7BC5FA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5009-1223-461A-BD4A-D6D57B320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88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C529-489F-441E-A2FE-5700EF7BC5FA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5009-1223-461A-BD4A-D6D57B320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3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C529-489F-441E-A2FE-5700EF7BC5FA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5009-1223-461A-BD4A-D6D57B320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3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C529-489F-441E-A2FE-5700EF7BC5FA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5009-1223-461A-BD4A-D6D57B320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27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C529-489F-441E-A2FE-5700EF7BC5FA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5009-1223-461A-BD4A-D6D57B320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5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C529-489F-441E-A2FE-5700EF7BC5FA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5009-1223-461A-BD4A-D6D57B320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82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AC529-489F-441E-A2FE-5700EF7BC5FA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5009-1223-461A-BD4A-D6D57B320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AC529-489F-441E-A2FE-5700EF7BC5FA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5009-1223-461A-BD4A-D6D57B320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5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4530310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908" y="2492896"/>
            <a:ext cx="3742184" cy="1470025"/>
          </a:xfrm>
          <a:solidFill>
            <a:schemeClr val="accent1">
              <a:lumMod val="20000"/>
              <a:lumOff val="80000"/>
              <a:alpha val="63000"/>
            </a:schemeClr>
          </a:solidFill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FF0000"/>
                </a:solidFill>
              </a:rPr>
              <a:t>Geography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7744" y="4431067"/>
            <a:ext cx="4208512" cy="575915"/>
          </a:xfrm>
          <a:solidFill>
            <a:schemeClr val="accent1">
              <a:lumMod val="20000"/>
              <a:lumOff val="80000"/>
              <a:alpha val="64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i="1" dirty="0" smtClean="0"/>
              <a:t>Induction, </a:t>
            </a:r>
            <a:r>
              <a:rPr lang="en-GB" i="1" dirty="0" smtClean="0"/>
              <a:t>4</a:t>
            </a:r>
            <a:r>
              <a:rPr lang="en-GB" i="1" baseline="30000" dirty="0" smtClean="0"/>
              <a:t>th</a:t>
            </a:r>
            <a:r>
              <a:rPr lang="en-GB" i="1" dirty="0" smtClean="0"/>
              <a:t> July 2019</a:t>
            </a:r>
            <a:endParaRPr lang="en-GB" i="1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0850"/>
            <a:ext cx="1263328" cy="110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7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 to your happy 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Close your eyes and go to your favourite physical place?</a:t>
            </a:r>
          </a:p>
          <a:p>
            <a:pPr marL="342900" lvl="1" indent="0">
              <a:buNone/>
            </a:pPr>
            <a:endParaRPr lang="en-GB" dirty="0"/>
          </a:p>
          <a:p>
            <a:pPr marL="342900" lvl="1" indent="0">
              <a:buNone/>
            </a:pPr>
            <a:endParaRPr lang="en-GB" dirty="0" smtClean="0"/>
          </a:p>
          <a:p>
            <a:pPr marL="342900" lvl="1" indent="0">
              <a:buNone/>
            </a:pPr>
            <a:r>
              <a:rPr lang="en-GB" dirty="0" smtClean="0"/>
              <a:t>Where are you? 		</a:t>
            </a:r>
            <a:endParaRPr lang="en-GB" dirty="0" smtClean="0"/>
          </a:p>
          <a:p>
            <a:pPr marL="342900" lvl="1" indent="0">
              <a:buNone/>
            </a:pPr>
            <a:r>
              <a:rPr lang="en-GB" dirty="0" smtClean="0"/>
              <a:t>What’s </a:t>
            </a:r>
            <a:r>
              <a:rPr lang="en-GB" dirty="0" smtClean="0"/>
              <a:t>it like?	</a:t>
            </a:r>
            <a:endParaRPr lang="en-GB" dirty="0" smtClean="0"/>
          </a:p>
          <a:p>
            <a:pPr marL="342900" lvl="1" indent="0">
              <a:buNone/>
            </a:pPr>
            <a:r>
              <a:rPr lang="en-GB" dirty="0" smtClean="0"/>
              <a:t>What’s </a:t>
            </a:r>
            <a:r>
              <a:rPr lang="en-GB" dirty="0" smtClean="0"/>
              <a:t>the significance to you?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1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Describe this space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2226469"/>
            <a:ext cx="5801784" cy="3263504"/>
          </a:xfrm>
        </p:spPr>
      </p:pic>
    </p:spTree>
    <p:extLst>
      <p:ext uri="{BB962C8B-B14F-4D97-AF65-F5344CB8AC3E}">
        <p14:creationId xmlns:p14="http://schemas.microsoft.com/office/powerpoint/2010/main" val="30755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Describe this space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31" y="2226469"/>
            <a:ext cx="4351338" cy="3263504"/>
          </a:xfrm>
        </p:spPr>
      </p:pic>
    </p:spTree>
    <p:extLst>
      <p:ext uri="{BB962C8B-B14F-4D97-AF65-F5344CB8AC3E}">
        <p14:creationId xmlns:p14="http://schemas.microsoft.com/office/powerpoint/2010/main" val="29178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Describe this space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1" y="2731468"/>
            <a:ext cx="1835720" cy="32635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8" y="1487775"/>
            <a:ext cx="4986746" cy="2805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77" y="3714789"/>
            <a:ext cx="4996543" cy="2810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10" y="1381844"/>
            <a:ext cx="2893219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83" y="1381844"/>
            <a:ext cx="2893219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" y="1381844"/>
            <a:ext cx="2893219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3123"/>
            <a:ext cx="9150588" cy="322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Space / Place – What is the difference?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4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Space / Place – What is the difference?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Space = unknown location?</a:t>
            </a:r>
          </a:p>
          <a:p>
            <a:endParaRPr lang="en-GB" sz="2800" dirty="0"/>
          </a:p>
          <a:p>
            <a:r>
              <a:rPr lang="en-GB" sz="2800" dirty="0"/>
              <a:t>Place = somewhere with meaning?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881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 smtClean="0">
                <a:cs typeface="Times New Roman" panose="02020603050405020304" pitchFamily="18" charset="0"/>
              </a:rPr>
              <a:t>Bridging work</a:t>
            </a:r>
            <a:endParaRPr lang="en-GB" b="1" i="1" u="sng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j-lt"/>
                <a:cs typeface="Times New Roman" panose="02020603050405020304" pitchFamily="18" charset="0"/>
              </a:rPr>
              <a:t>Over summer you should </a:t>
            </a:r>
            <a:r>
              <a:rPr lang="en-GB" dirty="0" smtClean="0">
                <a:latin typeface="+mj-lt"/>
                <a:cs typeface="Times New Roman" panose="02020603050405020304" pitchFamily="18" charset="0"/>
              </a:rPr>
              <a:t>complete the </a:t>
            </a:r>
            <a:r>
              <a:rPr lang="en-GB" dirty="0" err="1" smtClean="0">
                <a:latin typeface="+mj-lt"/>
                <a:cs typeface="Times New Roman" panose="02020603050405020304" pitchFamily="18" charset="0"/>
              </a:rPr>
              <a:t>Pixl</a:t>
            </a:r>
            <a:r>
              <a:rPr lang="en-GB" dirty="0" smtClean="0">
                <a:latin typeface="+mj-lt"/>
                <a:cs typeface="Times New Roman" panose="02020603050405020304" pitchFamily="18" charset="0"/>
              </a:rPr>
              <a:t> Gateway Progression Booklet</a:t>
            </a:r>
          </a:p>
          <a:p>
            <a:pPr marL="971550" lvl="1" indent="-514350">
              <a:buAutoNum type="arabicParenR"/>
            </a:pPr>
            <a:r>
              <a:rPr lang="en-GB" dirty="0" smtClean="0">
                <a:latin typeface="+mj-lt"/>
                <a:cs typeface="Times New Roman" panose="02020603050405020304" pitchFamily="18" charset="0"/>
              </a:rPr>
              <a:t>Find 3 human and 3 physical geography related articles / websites / videos and explain how they link to the topics you’re studying at A Level.</a:t>
            </a:r>
          </a:p>
          <a:p>
            <a:pPr marL="971550" lvl="1" indent="-514350">
              <a:buAutoNum type="arabicParenR"/>
            </a:pPr>
            <a:r>
              <a:rPr lang="en-GB" dirty="0" smtClean="0">
                <a:latin typeface="+mj-lt"/>
                <a:cs typeface="Times New Roman" panose="02020603050405020304" pitchFamily="18" charset="0"/>
              </a:rPr>
              <a:t>Annotate the 4 photos to see how well you can identify themes from unknown resources.</a:t>
            </a:r>
          </a:p>
          <a:p>
            <a:pPr marL="971550" lvl="1" indent="-514350">
              <a:buAutoNum type="arabicParenR"/>
            </a:pPr>
            <a:r>
              <a:rPr lang="en-GB" dirty="0" smtClean="0">
                <a:latin typeface="+mj-lt"/>
                <a:cs typeface="Times New Roman" panose="02020603050405020304" pitchFamily="18" charset="0"/>
              </a:rPr>
              <a:t>Practice your essay writing skills by writing one essay from a choice of 7.</a:t>
            </a:r>
            <a:endParaRPr lang="en-GB" dirty="0" smtClean="0">
              <a:latin typeface="+mj-lt"/>
              <a:cs typeface="Times New Roman" panose="02020603050405020304" pitchFamily="18" charset="0"/>
            </a:endParaRPr>
          </a:p>
          <a:p>
            <a:endParaRPr lang="en-GB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0850"/>
            <a:ext cx="1263328" cy="110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9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 smtClean="0">
                <a:cs typeface="Times New Roman" panose="02020603050405020304" pitchFamily="18" charset="0"/>
              </a:rPr>
              <a:t>Final Tips</a:t>
            </a:r>
            <a:endParaRPr lang="en-GB" b="1" i="1" u="sng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  <a:cs typeface="Times New Roman" panose="02020603050405020304" pitchFamily="18" charset="0"/>
              </a:rPr>
              <a:t>Ensure you purchase your stationery before arriving in September, (2 x lever arch files, dividers, </a:t>
            </a:r>
            <a:r>
              <a:rPr lang="en-GB" dirty="0" smtClean="0">
                <a:latin typeface="+mj-lt"/>
                <a:cs typeface="Times New Roman" panose="02020603050405020304" pitchFamily="18" charset="0"/>
              </a:rPr>
              <a:t>stapler and hole punch, </a:t>
            </a:r>
            <a:r>
              <a:rPr lang="en-GB" dirty="0" smtClean="0">
                <a:latin typeface="+mj-lt"/>
                <a:cs typeface="Times New Roman" panose="02020603050405020304" pitchFamily="18" charset="0"/>
              </a:rPr>
              <a:t>calculator)</a:t>
            </a:r>
          </a:p>
          <a:p>
            <a:r>
              <a:rPr lang="en-GB" dirty="0" smtClean="0">
                <a:latin typeface="+mj-lt"/>
                <a:cs typeface="Times New Roman" panose="02020603050405020304" pitchFamily="18" charset="0"/>
              </a:rPr>
              <a:t>File notes after EVERY lesson</a:t>
            </a:r>
          </a:p>
          <a:p>
            <a:r>
              <a:rPr lang="en-GB" dirty="0" smtClean="0">
                <a:latin typeface="+mj-lt"/>
                <a:cs typeface="Times New Roman" panose="02020603050405020304" pitchFamily="18" charset="0"/>
              </a:rPr>
              <a:t>Read ahead – we will tell you what chapter to read in advance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0850"/>
            <a:ext cx="1263328" cy="110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425" y="78304"/>
            <a:ext cx="8229600" cy="758408"/>
          </a:xfrm>
        </p:spPr>
        <p:txBody>
          <a:bodyPr>
            <a:normAutofit fontScale="90000"/>
          </a:bodyPr>
          <a:lstStyle/>
          <a:p>
            <a:r>
              <a:rPr lang="en-GB" b="1" i="1" u="sng" dirty="0" smtClean="0"/>
              <a:t>A-Level GCE Geography</a:t>
            </a:r>
            <a:endParaRPr lang="en-GB" b="1" i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6653" t="23422" r="23874" b="19486"/>
          <a:stretch/>
        </p:blipFill>
        <p:spPr>
          <a:xfrm>
            <a:off x="0" y="836712"/>
            <a:ext cx="9143999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425" y="78304"/>
            <a:ext cx="8229600" cy="758408"/>
          </a:xfrm>
        </p:spPr>
        <p:txBody>
          <a:bodyPr>
            <a:normAutofit fontScale="90000"/>
          </a:bodyPr>
          <a:lstStyle/>
          <a:p>
            <a:r>
              <a:rPr lang="en-GB" b="1" i="1" u="sng" dirty="0" smtClean="0"/>
              <a:t>A-Level GCE Geography</a:t>
            </a:r>
            <a:endParaRPr lang="en-GB" b="1" i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09" t="27360" r="24393" b="20469"/>
          <a:stretch/>
        </p:blipFill>
        <p:spPr>
          <a:xfrm>
            <a:off x="-1" y="692696"/>
            <a:ext cx="9108505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425" y="78304"/>
            <a:ext cx="8229600" cy="758408"/>
          </a:xfrm>
        </p:spPr>
        <p:txBody>
          <a:bodyPr>
            <a:normAutofit fontScale="90000"/>
          </a:bodyPr>
          <a:lstStyle/>
          <a:p>
            <a:r>
              <a:rPr lang="en-GB" b="1" i="1" u="sng" dirty="0" smtClean="0"/>
              <a:t>A-Level GCE Geography</a:t>
            </a:r>
            <a:endParaRPr lang="en-GB" b="1" i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209" t="27360" r="23874" b="35235"/>
          <a:stretch/>
        </p:blipFill>
        <p:spPr>
          <a:xfrm>
            <a:off x="35495" y="764704"/>
            <a:ext cx="9108505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GB" b="1" i="1" u="sng" dirty="0" smtClean="0">
                <a:cs typeface="Times New Roman" panose="02020603050405020304" pitchFamily="18" charset="0"/>
              </a:rPr>
              <a:t>Walton-On-The </a:t>
            </a:r>
            <a:r>
              <a:rPr lang="en-GB" b="1" i="1" u="sng" dirty="0" err="1" smtClean="0">
                <a:cs typeface="Times New Roman" panose="02020603050405020304" pitchFamily="18" charset="0"/>
              </a:rPr>
              <a:t>Naze</a:t>
            </a:r>
            <a:endParaRPr lang="en-GB" b="1" i="1" u="sng" dirty="0"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" y="980728"/>
            <a:ext cx="9131634" cy="5952698"/>
          </a:xfrm>
        </p:spPr>
      </p:pic>
    </p:spTree>
    <p:extLst>
      <p:ext uri="{BB962C8B-B14F-4D97-AF65-F5344CB8AC3E}">
        <p14:creationId xmlns:p14="http://schemas.microsoft.com/office/powerpoint/2010/main" val="30288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830688" cy="280831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" y="3933056"/>
            <a:ext cx="4830688" cy="292494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en-GB" b="1" i="1" u="sng" dirty="0" smtClean="0">
                <a:cs typeface="Times New Roman" panose="02020603050405020304" pitchFamily="18" charset="0"/>
              </a:rPr>
              <a:t>Walton-On-The </a:t>
            </a:r>
            <a:r>
              <a:rPr lang="en-GB" b="1" i="1" u="sng" dirty="0" err="1" smtClean="0">
                <a:cs typeface="Times New Roman" panose="02020603050405020304" pitchFamily="18" charset="0"/>
              </a:rPr>
              <a:t>Naze</a:t>
            </a:r>
            <a:endParaRPr lang="en-GB" b="1" i="1" u="sng" dirty="0"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421424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b="1" i="1" u="sng" dirty="0" smtClean="0"/>
              <a:t>Stratford</a:t>
            </a:r>
            <a:endParaRPr lang="en-GB" b="1" i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8" y="1268599"/>
            <a:ext cx="4038600" cy="26930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22" y="1268760"/>
            <a:ext cx="4038600" cy="269271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98" y="4178554"/>
            <a:ext cx="4023498" cy="26774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97" y="4209921"/>
            <a:ext cx="4028825" cy="268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 smtClean="0">
                <a:cs typeface="Times New Roman" panose="02020603050405020304" pitchFamily="18" charset="0"/>
              </a:rPr>
              <a:t>Stationery Requirements</a:t>
            </a:r>
            <a:endParaRPr lang="en-GB" b="1" i="1" u="sng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i="1" dirty="0" smtClean="0">
                <a:latin typeface="+mj-lt"/>
                <a:cs typeface="Times New Roman" panose="02020603050405020304" pitchFamily="18" charset="0"/>
              </a:rPr>
              <a:t>Two large folders (lever arch not ring bound)</a:t>
            </a:r>
          </a:p>
          <a:p>
            <a:r>
              <a:rPr lang="en-GB" i="1" dirty="0" smtClean="0">
                <a:latin typeface="+mj-lt"/>
                <a:cs typeface="Times New Roman" panose="02020603050405020304" pitchFamily="18" charset="0"/>
              </a:rPr>
              <a:t>Pens</a:t>
            </a:r>
          </a:p>
          <a:p>
            <a:r>
              <a:rPr lang="en-GB" i="1" dirty="0" smtClean="0">
                <a:latin typeface="+mj-lt"/>
                <a:cs typeface="Times New Roman" panose="02020603050405020304" pitchFamily="18" charset="0"/>
              </a:rPr>
              <a:t>Calculator</a:t>
            </a:r>
          </a:p>
          <a:p>
            <a:r>
              <a:rPr lang="en-GB" i="1" dirty="0" smtClean="0">
                <a:latin typeface="+mj-lt"/>
                <a:cs typeface="Times New Roman" panose="02020603050405020304" pitchFamily="18" charset="0"/>
              </a:rPr>
              <a:t>Ruler</a:t>
            </a:r>
          </a:p>
          <a:p>
            <a:r>
              <a:rPr lang="en-GB" i="1" dirty="0" smtClean="0">
                <a:latin typeface="+mj-lt"/>
                <a:cs typeface="Times New Roman" panose="02020603050405020304" pitchFamily="18" charset="0"/>
              </a:rPr>
              <a:t>Textbooks</a:t>
            </a:r>
          </a:p>
          <a:p>
            <a:pPr marL="514350" indent="-514350">
              <a:buFont typeface="+mj-lt"/>
              <a:buAutoNum type="arabicPeriod"/>
            </a:pPr>
            <a:r>
              <a:rPr lang="en-GB" i="1" dirty="0" smtClean="0">
                <a:latin typeface="+mj-lt"/>
                <a:cs typeface="Times New Roman" panose="02020603050405020304" pitchFamily="18" charset="0"/>
              </a:rPr>
              <a:t>AQA GCE Geography Textbook – </a:t>
            </a:r>
          </a:p>
          <a:p>
            <a:pPr marL="0" indent="0">
              <a:buNone/>
            </a:pPr>
            <a:r>
              <a:rPr lang="en-GB" sz="2600" i="1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GB" sz="2600" i="1" dirty="0" smtClean="0">
                <a:latin typeface="+mj-lt"/>
                <a:cs typeface="Times New Roman" panose="02020603050405020304" pitchFamily="18" charset="0"/>
              </a:rPr>
              <a:t>Different ones available for human/physical/combined</a:t>
            </a:r>
            <a:br>
              <a:rPr lang="en-GB" sz="2600" i="1" dirty="0" smtClean="0">
                <a:latin typeface="+mj-lt"/>
                <a:cs typeface="Times New Roman" panose="02020603050405020304" pitchFamily="18" charset="0"/>
              </a:rPr>
            </a:br>
            <a:r>
              <a:rPr lang="en-GB" sz="2600" i="1" dirty="0" smtClean="0">
                <a:latin typeface="+mj-lt"/>
                <a:cs typeface="Times New Roman" panose="02020603050405020304" pitchFamily="18" charset="0"/>
              </a:rPr>
              <a:t>	Oxford / Hodder / Cambridge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GB" i="1" dirty="0" smtClean="0">
                <a:latin typeface="+mj-lt"/>
                <a:cs typeface="Times New Roman" panose="02020603050405020304" pitchFamily="18" charset="0"/>
              </a:rPr>
              <a:t>Geography An Integrated Approach</a:t>
            </a:r>
          </a:p>
          <a:p>
            <a:endParaRPr lang="en-GB" i="1" dirty="0">
              <a:latin typeface="+mj-lt"/>
              <a:cs typeface="Times New Roman" panose="02020603050405020304" pitchFamily="18" charset="0"/>
            </a:endParaRPr>
          </a:p>
          <a:p>
            <a:endParaRPr lang="en-GB" i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60850"/>
            <a:ext cx="1263328" cy="110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5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470025"/>
          </a:xfrm>
        </p:spPr>
        <p:txBody>
          <a:bodyPr/>
          <a:lstStyle/>
          <a:p>
            <a:r>
              <a:rPr lang="en-GB" dirty="0" smtClean="0"/>
              <a:t>Changing </a:t>
            </a:r>
            <a:r>
              <a:rPr lang="en-GB" dirty="0" smtClean="0"/>
              <a:t>Places: A brief intro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How do we define Place?</a:t>
            </a:r>
          </a:p>
          <a:p>
            <a:r>
              <a:rPr lang="en-GB" dirty="0" smtClean="0"/>
              <a:t>How do we distinguish between place and location?</a:t>
            </a:r>
          </a:p>
          <a:p>
            <a:r>
              <a:rPr lang="en-GB" dirty="0" smtClean="0"/>
              <a:t>The link between place and experience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7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242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Geography</vt:lpstr>
      <vt:lpstr>A-Level GCE Geography</vt:lpstr>
      <vt:lpstr>A-Level GCE Geography</vt:lpstr>
      <vt:lpstr>A-Level GCE Geography</vt:lpstr>
      <vt:lpstr>Walton-On-The Naze</vt:lpstr>
      <vt:lpstr>Walton-On-The Naze</vt:lpstr>
      <vt:lpstr>Stratford</vt:lpstr>
      <vt:lpstr>Stationery Requirements</vt:lpstr>
      <vt:lpstr>Changing Places: A brief intro</vt:lpstr>
      <vt:lpstr>Go to your happy place</vt:lpstr>
      <vt:lpstr>Describe this space</vt:lpstr>
      <vt:lpstr>Describe this space</vt:lpstr>
      <vt:lpstr>Describe this space</vt:lpstr>
      <vt:lpstr>Space / Place – What is the difference?</vt:lpstr>
      <vt:lpstr>Space / Place – What is the difference?</vt:lpstr>
      <vt:lpstr>Bridging work</vt:lpstr>
      <vt:lpstr>Final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O'Reilly</dc:creator>
  <cp:lastModifiedBy>Tim Marshall</cp:lastModifiedBy>
  <cp:revision>30</cp:revision>
  <cp:lastPrinted>2015-06-09T06:41:23Z</cp:lastPrinted>
  <dcterms:created xsi:type="dcterms:W3CDTF">2015-05-21T20:50:48Z</dcterms:created>
  <dcterms:modified xsi:type="dcterms:W3CDTF">2019-06-25T19:48:36Z</dcterms:modified>
</cp:coreProperties>
</file>