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71" r:id="rId3"/>
    <p:sldId id="274" r:id="rId4"/>
    <p:sldId id="272" r:id="rId5"/>
    <p:sldId id="260" r:id="rId6"/>
    <p:sldId id="264" r:id="rId7"/>
    <p:sldId id="262" r:id="rId8"/>
    <p:sldId id="265" r:id="rId9"/>
  </p:sldIdLst>
  <p:sldSz cx="9144000" cy="6858000" type="screen4x3"/>
  <p:notesSz cx="6797675" cy="9928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6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D9BAC529-489F-441E-A2FE-5700EF7BC5FA}" type="datetimeFigureOut">
              <a:rPr lang="en-GB" smtClean="0"/>
              <a:t>30/06/2019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5DD5009-1223-461A-BD4A-D6D57B320C44}" type="slidenum">
              <a:rPr lang="en-GB" smtClean="0"/>
              <a:t>‹#›</a:t>
            </a:fld>
            <a:endParaRPr lang="en-GB"/>
          </a:p>
        </p:txBody>
      </p:sp>
    </p:spTree>
    <p:extLst>
      <p:ext uri="{BB962C8B-B14F-4D97-AF65-F5344CB8AC3E}">
        <p14:creationId xmlns:p14="http://schemas.microsoft.com/office/powerpoint/2010/main" val="19555008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9BAC529-489F-441E-A2FE-5700EF7BC5FA}" type="datetimeFigureOut">
              <a:rPr lang="en-GB" smtClean="0"/>
              <a:t>30/06/2019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5DD5009-1223-461A-BD4A-D6D57B320C44}" type="slidenum">
              <a:rPr lang="en-GB" smtClean="0"/>
              <a:t>‹#›</a:t>
            </a:fld>
            <a:endParaRPr lang="en-GB"/>
          </a:p>
        </p:txBody>
      </p:sp>
    </p:spTree>
    <p:extLst>
      <p:ext uri="{BB962C8B-B14F-4D97-AF65-F5344CB8AC3E}">
        <p14:creationId xmlns:p14="http://schemas.microsoft.com/office/powerpoint/2010/main" val="35160923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9BAC529-489F-441E-A2FE-5700EF7BC5FA}" type="datetimeFigureOut">
              <a:rPr lang="en-GB" smtClean="0"/>
              <a:t>30/06/2019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5DD5009-1223-461A-BD4A-D6D57B320C44}" type="slidenum">
              <a:rPr lang="en-GB" smtClean="0"/>
              <a:t>‹#›</a:t>
            </a:fld>
            <a:endParaRPr lang="en-GB"/>
          </a:p>
        </p:txBody>
      </p:sp>
    </p:spTree>
    <p:extLst>
      <p:ext uri="{BB962C8B-B14F-4D97-AF65-F5344CB8AC3E}">
        <p14:creationId xmlns:p14="http://schemas.microsoft.com/office/powerpoint/2010/main" val="33305352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9BAC529-489F-441E-A2FE-5700EF7BC5FA}" type="datetimeFigureOut">
              <a:rPr lang="en-GB" smtClean="0"/>
              <a:t>30/06/2019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5DD5009-1223-461A-BD4A-D6D57B320C44}" type="slidenum">
              <a:rPr lang="en-GB" smtClean="0"/>
              <a:t>‹#›</a:t>
            </a:fld>
            <a:endParaRPr lang="en-GB"/>
          </a:p>
        </p:txBody>
      </p:sp>
    </p:spTree>
    <p:extLst>
      <p:ext uri="{BB962C8B-B14F-4D97-AF65-F5344CB8AC3E}">
        <p14:creationId xmlns:p14="http://schemas.microsoft.com/office/powerpoint/2010/main" val="42027070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9BAC529-489F-441E-A2FE-5700EF7BC5FA}" type="datetimeFigureOut">
              <a:rPr lang="en-GB" smtClean="0"/>
              <a:t>30/06/2019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5DD5009-1223-461A-BD4A-D6D57B320C44}" type="slidenum">
              <a:rPr lang="en-GB" smtClean="0"/>
              <a:t>‹#›</a:t>
            </a:fld>
            <a:endParaRPr lang="en-GB"/>
          </a:p>
        </p:txBody>
      </p:sp>
    </p:spTree>
    <p:extLst>
      <p:ext uri="{BB962C8B-B14F-4D97-AF65-F5344CB8AC3E}">
        <p14:creationId xmlns:p14="http://schemas.microsoft.com/office/powerpoint/2010/main" val="25858889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D9BAC529-489F-441E-A2FE-5700EF7BC5FA}" type="datetimeFigureOut">
              <a:rPr lang="en-GB" smtClean="0"/>
              <a:t>30/06/2019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5DD5009-1223-461A-BD4A-D6D57B320C44}" type="slidenum">
              <a:rPr lang="en-GB" smtClean="0"/>
              <a:t>‹#›</a:t>
            </a:fld>
            <a:endParaRPr lang="en-GB"/>
          </a:p>
        </p:txBody>
      </p:sp>
    </p:spTree>
    <p:extLst>
      <p:ext uri="{BB962C8B-B14F-4D97-AF65-F5344CB8AC3E}">
        <p14:creationId xmlns:p14="http://schemas.microsoft.com/office/powerpoint/2010/main" val="16901333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D9BAC529-489F-441E-A2FE-5700EF7BC5FA}" type="datetimeFigureOut">
              <a:rPr lang="en-GB" smtClean="0"/>
              <a:t>30/06/2019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A5DD5009-1223-461A-BD4A-D6D57B320C44}" type="slidenum">
              <a:rPr lang="en-GB" smtClean="0"/>
              <a:t>‹#›</a:t>
            </a:fld>
            <a:endParaRPr lang="en-GB"/>
          </a:p>
        </p:txBody>
      </p:sp>
    </p:spTree>
    <p:extLst>
      <p:ext uri="{BB962C8B-B14F-4D97-AF65-F5344CB8AC3E}">
        <p14:creationId xmlns:p14="http://schemas.microsoft.com/office/powerpoint/2010/main" val="22613362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D9BAC529-489F-441E-A2FE-5700EF7BC5FA}" type="datetimeFigureOut">
              <a:rPr lang="en-GB" smtClean="0"/>
              <a:t>30/06/2019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A5DD5009-1223-461A-BD4A-D6D57B320C44}" type="slidenum">
              <a:rPr lang="en-GB" smtClean="0"/>
              <a:t>‹#›</a:t>
            </a:fld>
            <a:endParaRPr lang="en-GB"/>
          </a:p>
        </p:txBody>
      </p:sp>
    </p:spTree>
    <p:extLst>
      <p:ext uri="{BB962C8B-B14F-4D97-AF65-F5344CB8AC3E}">
        <p14:creationId xmlns:p14="http://schemas.microsoft.com/office/powerpoint/2010/main" val="4352723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9BAC529-489F-441E-A2FE-5700EF7BC5FA}" type="datetimeFigureOut">
              <a:rPr lang="en-GB" smtClean="0"/>
              <a:t>30/06/2019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A5DD5009-1223-461A-BD4A-D6D57B320C44}" type="slidenum">
              <a:rPr lang="en-GB" smtClean="0"/>
              <a:t>‹#›</a:t>
            </a:fld>
            <a:endParaRPr lang="en-GB"/>
          </a:p>
        </p:txBody>
      </p:sp>
    </p:spTree>
    <p:extLst>
      <p:ext uri="{BB962C8B-B14F-4D97-AF65-F5344CB8AC3E}">
        <p14:creationId xmlns:p14="http://schemas.microsoft.com/office/powerpoint/2010/main" val="31448585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9BAC529-489F-441E-A2FE-5700EF7BC5FA}" type="datetimeFigureOut">
              <a:rPr lang="en-GB" smtClean="0"/>
              <a:t>30/06/2019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5DD5009-1223-461A-BD4A-D6D57B320C44}" type="slidenum">
              <a:rPr lang="en-GB" smtClean="0"/>
              <a:t>‹#›</a:t>
            </a:fld>
            <a:endParaRPr lang="en-GB"/>
          </a:p>
        </p:txBody>
      </p:sp>
    </p:spTree>
    <p:extLst>
      <p:ext uri="{BB962C8B-B14F-4D97-AF65-F5344CB8AC3E}">
        <p14:creationId xmlns:p14="http://schemas.microsoft.com/office/powerpoint/2010/main" val="42658261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9BAC529-489F-441E-A2FE-5700EF7BC5FA}" type="datetimeFigureOut">
              <a:rPr lang="en-GB" smtClean="0"/>
              <a:t>30/06/2019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5DD5009-1223-461A-BD4A-D6D57B320C44}" type="slidenum">
              <a:rPr lang="en-GB" smtClean="0"/>
              <a:t>‹#›</a:t>
            </a:fld>
            <a:endParaRPr lang="en-GB"/>
          </a:p>
        </p:txBody>
      </p:sp>
    </p:spTree>
    <p:extLst>
      <p:ext uri="{BB962C8B-B14F-4D97-AF65-F5344CB8AC3E}">
        <p14:creationId xmlns:p14="http://schemas.microsoft.com/office/powerpoint/2010/main" val="2345307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BAC529-489F-441E-A2FE-5700EF7BC5FA}" type="datetimeFigureOut">
              <a:rPr lang="en-GB" smtClean="0"/>
              <a:t>30/06/2019</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5DD5009-1223-461A-BD4A-D6D57B320C44}" type="slidenum">
              <a:rPr lang="en-GB" smtClean="0"/>
              <a:t>‹#›</a:t>
            </a:fld>
            <a:endParaRPr lang="en-GB"/>
          </a:p>
        </p:txBody>
      </p:sp>
    </p:spTree>
    <p:extLst>
      <p:ext uri="{BB962C8B-B14F-4D97-AF65-F5344CB8AC3E}">
        <p14:creationId xmlns:p14="http://schemas.microsoft.com/office/powerpoint/2010/main" val="4531543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youtube.com/watch?v=v0NxX4yVW0Q" TargetMode="External"/><Relationship Id="rId7" Type="http://schemas.openxmlformats.org/officeDocument/2006/relationships/image" Target="../media/image1.png"/><Relationship Id="rId2" Type="http://schemas.openxmlformats.org/officeDocument/2006/relationships/hyperlink" Target="https://www.youtube.com/watch?v=PLPJIminV4c" TargetMode="External"/><Relationship Id="rId1" Type="http://schemas.openxmlformats.org/officeDocument/2006/relationships/slideLayout" Target="../slideLayouts/slideLayout2.xml"/><Relationship Id="rId6" Type="http://schemas.openxmlformats.org/officeDocument/2006/relationships/hyperlink" Target="https://www.youtube.com/watch?v=YlaWGd1cUms" TargetMode="External"/><Relationship Id="rId5" Type="http://schemas.openxmlformats.org/officeDocument/2006/relationships/hyperlink" Target="https://www.youtube.com/watch?v=oDFW6SCWV4k" TargetMode="External"/><Relationship Id="rId4" Type="http://schemas.openxmlformats.org/officeDocument/2006/relationships/hyperlink" Target="https://www.youtube.com/watch?v=Ki4kP4J9YW8" TargetMode="Externa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GB" dirty="0" smtClean="0">
                <a:solidFill>
                  <a:srgbClr val="0070C0"/>
                </a:solidFill>
              </a:rPr>
              <a:t>Level 3 </a:t>
            </a:r>
            <a:br>
              <a:rPr lang="en-GB" dirty="0" smtClean="0">
                <a:solidFill>
                  <a:srgbClr val="0070C0"/>
                </a:solidFill>
              </a:rPr>
            </a:br>
            <a:r>
              <a:rPr lang="en-GB" dirty="0" smtClean="0">
                <a:solidFill>
                  <a:srgbClr val="0070C0"/>
                </a:solidFill>
              </a:rPr>
              <a:t>BTEC Performing Arts – </a:t>
            </a:r>
            <a:br>
              <a:rPr lang="en-GB" dirty="0" smtClean="0">
                <a:solidFill>
                  <a:srgbClr val="0070C0"/>
                </a:solidFill>
              </a:rPr>
            </a:br>
            <a:r>
              <a:rPr lang="en-GB" i="1" dirty="0" smtClean="0">
                <a:solidFill>
                  <a:srgbClr val="00B0F0"/>
                </a:solidFill>
              </a:rPr>
              <a:t>4</a:t>
            </a:r>
            <a:r>
              <a:rPr lang="en-GB" i="1" baseline="30000" dirty="0" smtClean="0">
                <a:solidFill>
                  <a:srgbClr val="00B0F0"/>
                </a:solidFill>
              </a:rPr>
              <a:t>th</a:t>
            </a:r>
            <a:r>
              <a:rPr lang="en-GB" i="1" dirty="0" smtClean="0">
                <a:solidFill>
                  <a:srgbClr val="00B0F0"/>
                </a:solidFill>
              </a:rPr>
              <a:t> </a:t>
            </a:r>
            <a:r>
              <a:rPr lang="en-GB" i="1" dirty="0">
                <a:solidFill>
                  <a:srgbClr val="00B0F0"/>
                </a:solidFill>
              </a:rPr>
              <a:t>July 2019</a:t>
            </a:r>
            <a:br>
              <a:rPr lang="en-GB" i="1" dirty="0">
                <a:solidFill>
                  <a:srgbClr val="00B0F0"/>
                </a:solidFill>
              </a:rPr>
            </a:br>
            <a:endParaRPr lang="en-GB" dirty="0">
              <a:solidFill>
                <a:srgbClr val="0070C0"/>
              </a:solidFill>
            </a:endParaRPr>
          </a:p>
        </p:txBody>
      </p:sp>
      <p:sp>
        <p:nvSpPr>
          <p:cNvPr id="3" name="Subtitle 2"/>
          <p:cNvSpPr>
            <a:spLocks noGrp="1"/>
          </p:cNvSpPr>
          <p:nvPr>
            <p:ph type="subTitle" idx="1"/>
          </p:nvPr>
        </p:nvSpPr>
        <p:spPr>
          <a:xfrm>
            <a:off x="1371600" y="3501008"/>
            <a:ext cx="6400800" cy="2137792"/>
          </a:xfrm>
        </p:spPr>
        <p:txBody>
          <a:bodyPr>
            <a:normAutofit fontScale="25000" lnSpcReduction="20000"/>
          </a:bodyPr>
          <a:lstStyle/>
          <a:p>
            <a:pPr lvl="0" algn="l" eaLnBrk="0" fontAlgn="base" hangingPunct="0">
              <a:spcBef>
                <a:spcPct val="0"/>
              </a:spcBef>
              <a:spcAft>
                <a:spcPts val="700"/>
              </a:spcAft>
            </a:pPr>
            <a:r>
              <a:rPr lang="en-US" altLang="en-US" sz="5600" dirty="0" smtClean="0">
                <a:solidFill>
                  <a:srgbClr val="00B0F0"/>
                </a:solidFill>
                <a:latin typeface="Franklin Gothic Heavy" panose="020B0903020102020204" pitchFamily="34" charset="0"/>
              </a:rPr>
              <a:t>BTEC </a:t>
            </a:r>
            <a:r>
              <a:rPr lang="en-US" altLang="en-US" sz="5600" dirty="0">
                <a:solidFill>
                  <a:srgbClr val="00B0F0"/>
                </a:solidFill>
                <a:latin typeface="Franklin Gothic Heavy" panose="020B0903020102020204" pitchFamily="34" charset="0"/>
              </a:rPr>
              <a:t>National in Performing Arts</a:t>
            </a:r>
            <a:endParaRPr lang="en-US" altLang="en-US" sz="5600" dirty="0">
              <a:solidFill>
                <a:srgbClr val="00B0F0"/>
              </a:solidFill>
              <a:latin typeface="Franklin Gothic Book" panose="020B0503020102020204" pitchFamily="34" charset="0"/>
            </a:endParaRPr>
          </a:p>
          <a:p>
            <a:pPr lvl="0" algn="l" eaLnBrk="0" fontAlgn="base" hangingPunct="0">
              <a:spcBef>
                <a:spcPct val="0"/>
              </a:spcBef>
              <a:spcAft>
                <a:spcPts val="700"/>
              </a:spcAft>
            </a:pPr>
            <a:r>
              <a:rPr lang="en-US" altLang="en-US" sz="5600" dirty="0">
                <a:solidFill>
                  <a:srgbClr val="00B0F0"/>
                </a:solidFill>
                <a:latin typeface="Calibri" panose="020F0502020204030204" pitchFamily="34" charset="0"/>
              </a:rPr>
              <a:t>The BTEC Level 3 extended certificate is a broad introduction to the performing arts sector with emphasis on core knowledge and fundamental transferable </a:t>
            </a:r>
            <a:r>
              <a:rPr lang="en-US" altLang="en-US" sz="5600" dirty="0" smtClean="0">
                <a:solidFill>
                  <a:srgbClr val="00B0F0"/>
                </a:solidFill>
                <a:latin typeface="Calibri" panose="020F0502020204030204" pitchFamily="34" charset="0"/>
              </a:rPr>
              <a:t>skills</a:t>
            </a:r>
          </a:p>
          <a:p>
            <a:pPr lvl="0" algn="l" eaLnBrk="0" fontAlgn="base" hangingPunct="0">
              <a:spcBef>
                <a:spcPct val="0"/>
              </a:spcBef>
              <a:spcAft>
                <a:spcPts val="700"/>
              </a:spcAft>
            </a:pPr>
            <a:r>
              <a:rPr lang="en-US" altLang="en-US" sz="5600" dirty="0" smtClean="0">
                <a:solidFill>
                  <a:srgbClr val="00B0F0"/>
                </a:solidFill>
                <a:latin typeface="Calibri" panose="020F0502020204030204" pitchFamily="34" charset="0"/>
              </a:rPr>
              <a:t>This </a:t>
            </a:r>
            <a:r>
              <a:rPr lang="en-US" altLang="en-US" sz="5600" dirty="0">
                <a:solidFill>
                  <a:srgbClr val="00B0F0"/>
                </a:solidFill>
                <a:latin typeface="Calibri" panose="020F0502020204030204" pitchFamily="34" charset="0"/>
              </a:rPr>
              <a:t>qualifications offers progression to Higher Education, when it is taken alongside other qualifications. </a:t>
            </a:r>
          </a:p>
          <a:p>
            <a:pPr lvl="0" algn="l" eaLnBrk="0" fontAlgn="base" hangingPunct="0">
              <a:spcBef>
                <a:spcPct val="0"/>
              </a:spcBef>
              <a:spcAft>
                <a:spcPts val="700"/>
              </a:spcAft>
              <a:buSzPts val="1000"/>
              <a:buFont typeface="Symbol" panose="05050102010706020507" pitchFamily="18" charset="2"/>
              <a:buChar char="·"/>
            </a:pPr>
            <a:r>
              <a:rPr lang="en-US" altLang="en-US" sz="5600" dirty="0">
                <a:solidFill>
                  <a:srgbClr val="00B0F0"/>
                </a:solidFill>
                <a:latin typeface="Calibri" panose="020F0502020204030204" pitchFamily="34" charset="0"/>
              </a:rPr>
              <a:t>There is also potential for the qualification to prepare learners for employment in the appropriate vocational sector and it is suitable for those who have decided that they wish to enter a particular area of work. </a:t>
            </a:r>
          </a:p>
          <a:p>
            <a:pPr lvl="0" algn="l" eaLnBrk="0" fontAlgn="base" hangingPunct="0">
              <a:spcBef>
                <a:spcPct val="0"/>
              </a:spcBef>
              <a:spcAft>
                <a:spcPts val="700"/>
              </a:spcAft>
              <a:buSzPts val="1000"/>
              <a:buFont typeface="Symbol" panose="05050102010706020507" pitchFamily="18" charset="2"/>
              <a:buChar char="·"/>
            </a:pPr>
            <a:r>
              <a:rPr lang="en-US" altLang="en-US" sz="5600" dirty="0">
                <a:solidFill>
                  <a:srgbClr val="00B0F0"/>
                </a:solidFill>
                <a:latin typeface="Calibri" panose="020F0502020204030204" pitchFamily="34" charset="0"/>
              </a:rPr>
              <a:t>It is equivalent to one  A Levels – however it can be extended in year 13 to be worth 1.5 A –Levels </a:t>
            </a:r>
            <a:endParaRPr lang="en-US" altLang="en-US" sz="5600" dirty="0">
              <a:solidFill>
                <a:srgbClr val="00B0F0"/>
              </a:solidFill>
              <a:latin typeface="Arial" panose="020B0604020202020204" pitchFamily="34" charset="0"/>
            </a:endParaRPr>
          </a:p>
          <a:p>
            <a:endParaRPr lang="en-GB" i="1" dirty="0" smtClean="0"/>
          </a:p>
        </p:txBody>
      </p:sp>
      <p:pic>
        <p:nvPicPr>
          <p:cNvPr id="4" name="Picture 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740352" y="160850"/>
            <a:ext cx="1263328" cy="11079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0570051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i="1" dirty="0" smtClean="0"/>
              <a:t>Outline of the course</a:t>
            </a:r>
            <a:endParaRPr lang="en-GB" i="1" dirty="0"/>
          </a:p>
        </p:txBody>
      </p:sp>
      <p:pic>
        <p:nvPicPr>
          <p:cNvPr id="4" name="Picture 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740352" y="160850"/>
            <a:ext cx="1263328" cy="11079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 Box 2"/>
          <p:cNvSpPr txBox="1">
            <a:spLocks noChangeArrowheads="1"/>
          </p:cNvSpPr>
          <p:nvPr/>
        </p:nvSpPr>
        <p:spPr bwMode="auto">
          <a:xfrm>
            <a:off x="1115616" y="1531426"/>
            <a:ext cx="6840760" cy="44898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0"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DEF5FA"/>
                  </a:outerShdw>
                </a:effectLst>
              </a14:hiddenEffects>
            </a:ext>
          </a:extLst>
        </p:spPr>
        <p:txBody>
          <a:bodyPr vert="horz" wrap="square" lIns="36195" tIns="36195" rIns="36195" bIns="36195" numCol="1" anchor="t" anchorCtr="0" compatLnSpc="1">
            <a:prstTxWarp prst="textNoShape">
              <a:avLst/>
            </a:prstTxWarp>
          </a:bodyPr>
          <a:lstStyle/>
          <a:p>
            <a:r>
              <a:rPr lang="en-GB" sz="2400" b="1" dirty="0"/>
              <a:t>Year 12</a:t>
            </a:r>
          </a:p>
          <a:p>
            <a:r>
              <a:rPr lang="en-GB" sz="2400" b="1" dirty="0"/>
              <a:t>Compulsory</a:t>
            </a:r>
            <a:r>
              <a:rPr lang="en-GB" sz="2400" dirty="0"/>
              <a:t> </a:t>
            </a:r>
            <a:r>
              <a:rPr lang="en-GB" sz="2400" b="1" dirty="0"/>
              <a:t>units</a:t>
            </a:r>
            <a:endParaRPr lang="en-GB" sz="2400" dirty="0"/>
          </a:p>
          <a:p>
            <a:r>
              <a:rPr lang="en-GB" sz="2400" dirty="0"/>
              <a:t>· </a:t>
            </a:r>
            <a:r>
              <a:rPr lang="en-GB" sz="2400" b="1" dirty="0"/>
              <a:t>Unit 1— Investigating practitioners’ work </a:t>
            </a:r>
            <a:r>
              <a:rPr lang="en-GB" sz="2400" b="1" dirty="0" smtClean="0"/>
              <a:t>– 2000 word essay. Externally marked </a:t>
            </a:r>
            <a:endParaRPr lang="en-GB" sz="2400" dirty="0"/>
          </a:p>
          <a:p>
            <a:r>
              <a:rPr lang="en-GB" sz="2400" dirty="0"/>
              <a:t>· </a:t>
            </a:r>
            <a:r>
              <a:rPr lang="en-GB" sz="2400" b="1" dirty="0"/>
              <a:t>Unit 2</a:t>
            </a:r>
            <a:r>
              <a:rPr lang="en-GB" sz="2400" dirty="0"/>
              <a:t>— </a:t>
            </a:r>
            <a:r>
              <a:rPr lang="en-GB" sz="2400" b="1" dirty="0"/>
              <a:t>Developing Skills and techniques for live </a:t>
            </a:r>
            <a:r>
              <a:rPr lang="en-GB" sz="2400" b="1" dirty="0" smtClean="0"/>
              <a:t>performance</a:t>
            </a:r>
            <a:r>
              <a:rPr lang="en-GB" sz="2400" b="1" dirty="0"/>
              <a:t> </a:t>
            </a:r>
            <a:endParaRPr lang="en-GB" sz="2400" dirty="0"/>
          </a:p>
          <a:p>
            <a:r>
              <a:rPr lang="en-GB" sz="2400" b="1" dirty="0"/>
              <a:t> </a:t>
            </a:r>
            <a:endParaRPr lang="en-GB" sz="2400" dirty="0"/>
          </a:p>
          <a:p>
            <a:r>
              <a:rPr lang="en-GB" sz="2400" dirty="0"/>
              <a:t>· </a:t>
            </a:r>
            <a:r>
              <a:rPr lang="en-GB" sz="2400" b="1" dirty="0"/>
              <a:t>Optional Units</a:t>
            </a:r>
            <a:endParaRPr lang="en-GB" sz="2400" dirty="0"/>
          </a:p>
          <a:p>
            <a:r>
              <a:rPr lang="en-GB" sz="2400" dirty="0"/>
              <a:t>Students must undertake ONE optional units from a vast range of specialist Performing Arts skills. These units would be decided mainly based on the strength of the individuals within the group:</a:t>
            </a:r>
          </a:p>
          <a:p>
            <a:r>
              <a:rPr lang="en-GB" sz="2400" dirty="0"/>
              <a:t>For example </a:t>
            </a:r>
            <a:r>
              <a:rPr lang="en-GB" sz="2400" b="1" dirty="0"/>
              <a:t>Unit 28—Variety  Performance. </a:t>
            </a:r>
            <a:endParaRPr lang="en-GB" sz="2400" dirty="0"/>
          </a:p>
        </p:txBody>
      </p:sp>
    </p:spTree>
    <p:extLst>
      <p:ext uri="{BB962C8B-B14F-4D97-AF65-F5344CB8AC3E}">
        <p14:creationId xmlns:p14="http://schemas.microsoft.com/office/powerpoint/2010/main" val="316686188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i="1" dirty="0"/>
              <a:t>Outline of the course</a:t>
            </a:r>
            <a:endParaRPr lang="en-GB" dirty="0"/>
          </a:p>
        </p:txBody>
      </p:sp>
      <p:sp>
        <p:nvSpPr>
          <p:cNvPr id="3" name="Content Placeholder 2"/>
          <p:cNvSpPr>
            <a:spLocks noGrp="1"/>
          </p:cNvSpPr>
          <p:nvPr>
            <p:ph idx="1"/>
          </p:nvPr>
        </p:nvSpPr>
        <p:spPr/>
        <p:txBody>
          <a:bodyPr/>
          <a:lstStyle/>
          <a:p>
            <a:r>
              <a:rPr lang="en-GB" b="1" dirty="0"/>
              <a:t>Year </a:t>
            </a:r>
            <a:r>
              <a:rPr lang="en-GB" b="1" dirty="0" smtClean="0"/>
              <a:t>13 - Compulsory </a:t>
            </a:r>
            <a:r>
              <a:rPr lang="en-GB" b="1" dirty="0"/>
              <a:t>units</a:t>
            </a:r>
          </a:p>
          <a:p>
            <a:r>
              <a:rPr lang="en-GB" dirty="0"/>
              <a:t>· </a:t>
            </a:r>
            <a:r>
              <a:rPr lang="en-GB" b="1" dirty="0"/>
              <a:t>Unit 3—Group Performance workshop </a:t>
            </a:r>
            <a:r>
              <a:rPr lang="en-GB" b="1" dirty="0" smtClean="0"/>
              <a:t>– externally assessed</a:t>
            </a:r>
            <a:endParaRPr lang="en-GB" dirty="0"/>
          </a:p>
          <a:p>
            <a:pPr marL="0" indent="0">
              <a:buNone/>
            </a:pPr>
            <a:r>
              <a:rPr lang="en-GB" dirty="0" smtClean="0"/>
              <a:t>Plus the opportunity to extend the qualification completing </a:t>
            </a:r>
          </a:p>
          <a:p>
            <a:r>
              <a:rPr lang="en-GB" dirty="0" smtClean="0"/>
              <a:t>Unit 4 – Performing Arts in the community</a:t>
            </a:r>
          </a:p>
          <a:p>
            <a:r>
              <a:rPr lang="en-GB" dirty="0" smtClean="0"/>
              <a:t>And one other Optional unit. </a:t>
            </a:r>
            <a:endParaRPr lang="en-GB" dirty="0"/>
          </a:p>
        </p:txBody>
      </p:sp>
      <p:pic>
        <p:nvPicPr>
          <p:cNvPr id="4" name="Picture 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740352" y="160850"/>
            <a:ext cx="1263328" cy="11079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571617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i="1" dirty="0" smtClean="0"/>
              <a:t>Assessment requirements</a:t>
            </a:r>
            <a:endParaRPr lang="en-GB" i="1" dirty="0"/>
          </a:p>
        </p:txBody>
      </p:sp>
      <p:sp>
        <p:nvSpPr>
          <p:cNvPr id="3" name="Content Placeholder 2"/>
          <p:cNvSpPr>
            <a:spLocks noGrp="1"/>
          </p:cNvSpPr>
          <p:nvPr>
            <p:ph idx="1"/>
          </p:nvPr>
        </p:nvSpPr>
        <p:spPr/>
        <p:txBody>
          <a:bodyPr>
            <a:normAutofit fontScale="55000" lnSpcReduction="20000"/>
          </a:bodyPr>
          <a:lstStyle/>
          <a:p>
            <a:r>
              <a:rPr lang="en-GB" b="1" dirty="0" smtClean="0"/>
              <a:t>Each assignment brief is presented to the student with clear deadlines. </a:t>
            </a:r>
          </a:p>
          <a:p>
            <a:r>
              <a:rPr lang="en-GB" b="1" dirty="0" smtClean="0"/>
              <a:t>The usual format is - </a:t>
            </a:r>
          </a:p>
          <a:p>
            <a:r>
              <a:rPr lang="en-GB" b="1" dirty="0" smtClean="0"/>
              <a:t>Research</a:t>
            </a:r>
          </a:p>
          <a:p>
            <a:r>
              <a:rPr lang="en-GB" b="1" dirty="0" smtClean="0"/>
              <a:t>Presentation</a:t>
            </a:r>
          </a:p>
          <a:p>
            <a:r>
              <a:rPr lang="en-GB" b="1" dirty="0" smtClean="0"/>
              <a:t>Performance</a:t>
            </a:r>
          </a:p>
          <a:p>
            <a:r>
              <a:rPr lang="en-GB" b="1" dirty="0" smtClean="0"/>
              <a:t>Evaluation</a:t>
            </a:r>
          </a:p>
          <a:p>
            <a:endParaRPr lang="en-GB" b="1" dirty="0" smtClean="0"/>
          </a:p>
          <a:p>
            <a:r>
              <a:rPr lang="en-GB" b="1" dirty="0" smtClean="0"/>
              <a:t>Units are marked as Pass, Merit, Distinction</a:t>
            </a:r>
          </a:p>
          <a:p>
            <a:endParaRPr lang="en-GB" b="1" dirty="0"/>
          </a:p>
          <a:p>
            <a:r>
              <a:rPr lang="en-GB" b="1" dirty="0" smtClean="0"/>
              <a:t>Units 1 &amp;3 are externally marked outside of school.</a:t>
            </a:r>
          </a:p>
          <a:p>
            <a:r>
              <a:rPr lang="en-GB" b="1" dirty="0" smtClean="0"/>
              <a:t>There are options to re- sit these units should this be required. </a:t>
            </a:r>
          </a:p>
          <a:p>
            <a:endParaRPr lang="en-GB" b="1" dirty="0"/>
          </a:p>
          <a:p>
            <a:r>
              <a:rPr lang="en-GB" b="1" dirty="0" smtClean="0"/>
              <a:t>Externally </a:t>
            </a:r>
            <a:r>
              <a:rPr lang="en-GB" b="1" dirty="0"/>
              <a:t>Assessed units</a:t>
            </a:r>
            <a:endParaRPr lang="en-GB" dirty="0"/>
          </a:p>
          <a:p>
            <a:r>
              <a:rPr lang="en-GB" dirty="0"/>
              <a:t>With the introduction of the new BTEC  and  externally assessed units, all work  will be sent to examiners on video. These will involve work from all three of the disciplines, dance, drama and music. </a:t>
            </a:r>
          </a:p>
          <a:p>
            <a:pPr marL="0" indent="0">
              <a:buNone/>
            </a:pPr>
            <a:endParaRPr lang="en-GB" dirty="0"/>
          </a:p>
          <a:p>
            <a:pPr marL="0" indent="0">
              <a:buNone/>
            </a:pPr>
            <a:endParaRPr lang="en-GB" dirty="0"/>
          </a:p>
        </p:txBody>
      </p:sp>
      <p:pic>
        <p:nvPicPr>
          <p:cNvPr id="4" name="Picture 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740352" y="160850"/>
            <a:ext cx="1263328" cy="11079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434635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i="1" dirty="0" smtClean="0"/>
              <a:t>Stationery Requirements</a:t>
            </a:r>
            <a:endParaRPr lang="en-GB" i="1" dirty="0"/>
          </a:p>
        </p:txBody>
      </p:sp>
      <p:sp>
        <p:nvSpPr>
          <p:cNvPr id="3" name="Content Placeholder 2"/>
          <p:cNvSpPr>
            <a:spLocks noGrp="1"/>
          </p:cNvSpPr>
          <p:nvPr>
            <p:ph idx="1"/>
          </p:nvPr>
        </p:nvSpPr>
        <p:spPr/>
        <p:txBody>
          <a:bodyPr/>
          <a:lstStyle/>
          <a:p>
            <a:pPr marL="0" indent="0">
              <a:buNone/>
            </a:pPr>
            <a:r>
              <a:rPr lang="en-GB" dirty="0" smtClean="0"/>
              <a:t>Please invest in some A4 folders in order to store all of your work.</a:t>
            </a:r>
          </a:p>
          <a:p>
            <a:pPr marL="0" indent="0">
              <a:buNone/>
            </a:pPr>
            <a:r>
              <a:rPr lang="en-GB" dirty="0" smtClean="0"/>
              <a:t>Most will be completed on the computer and then saved in order to refine and add detail.</a:t>
            </a:r>
          </a:p>
          <a:p>
            <a:pPr marL="0" indent="0">
              <a:buNone/>
            </a:pPr>
            <a:r>
              <a:rPr lang="en-GB" dirty="0" smtClean="0"/>
              <a:t>A USB stick is essential for this course in order to work both at school and at home on your assignments. </a:t>
            </a:r>
          </a:p>
          <a:p>
            <a:pPr marL="0" indent="0">
              <a:buNone/>
            </a:pPr>
            <a:endParaRPr lang="en-GB" dirty="0"/>
          </a:p>
        </p:txBody>
      </p:sp>
      <p:pic>
        <p:nvPicPr>
          <p:cNvPr id="4" name="Picture 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740352" y="160850"/>
            <a:ext cx="1263328" cy="11079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2959705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i="1" dirty="0" smtClean="0"/>
              <a:t>Bridging work</a:t>
            </a:r>
            <a:endParaRPr lang="en-GB" i="1" dirty="0"/>
          </a:p>
        </p:txBody>
      </p:sp>
      <p:sp>
        <p:nvSpPr>
          <p:cNvPr id="3" name="Content Placeholder 2"/>
          <p:cNvSpPr>
            <a:spLocks noGrp="1"/>
          </p:cNvSpPr>
          <p:nvPr>
            <p:ph idx="1"/>
          </p:nvPr>
        </p:nvSpPr>
        <p:spPr/>
        <p:txBody>
          <a:bodyPr>
            <a:normAutofit fontScale="70000" lnSpcReduction="20000"/>
          </a:bodyPr>
          <a:lstStyle/>
          <a:p>
            <a:r>
              <a:rPr lang="en-GB" dirty="0" smtClean="0"/>
              <a:t>Over the summer select one of the following Practitioners: </a:t>
            </a:r>
          </a:p>
          <a:p>
            <a:r>
              <a:rPr lang="en-GB" dirty="0" smtClean="0"/>
              <a:t>Matthew Bourne</a:t>
            </a:r>
          </a:p>
          <a:p>
            <a:r>
              <a:rPr lang="en-GB" dirty="0" smtClean="0"/>
              <a:t>Brecht</a:t>
            </a:r>
          </a:p>
          <a:p>
            <a:r>
              <a:rPr lang="en-GB" dirty="0" smtClean="0"/>
              <a:t>Christopher Bruce</a:t>
            </a:r>
          </a:p>
          <a:p>
            <a:r>
              <a:rPr lang="en-GB" dirty="0" smtClean="0"/>
              <a:t>DV8</a:t>
            </a:r>
          </a:p>
          <a:p>
            <a:pPr marL="0" indent="0">
              <a:buNone/>
            </a:pPr>
            <a:r>
              <a:rPr lang="en-GB" dirty="0" smtClean="0"/>
              <a:t>Find And watch a  YouTube clip of a piece of work from the chosen practitioner. </a:t>
            </a:r>
          </a:p>
          <a:p>
            <a:pPr marL="0" indent="0">
              <a:buNone/>
            </a:pPr>
            <a:r>
              <a:rPr lang="en-GB" dirty="0" smtClean="0"/>
              <a:t>Create a 2 minute presentation of the key themes that you think might exist in the work you have watched. </a:t>
            </a:r>
          </a:p>
          <a:p>
            <a:pPr marL="0" indent="0">
              <a:buNone/>
            </a:pPr>
            <a:r>
              <a:rPr lang="en-GB" dirty="0" smtClean="0"/>
              <a:t>For example - </a:t>
            </a:r>
          </a:p>
          <a:p>
            <a:pPr marL="0" indent="0">
              <a:buNone/>
            </a:pPr>
            <a:r>
              <a:rPr lang="en-GB" dirty="0" smtClean="0"/>
              <a:t>Social, cultural, historical, political themes. </a:t>
            </a:r>
          </a:p>
          <a:p>
            <a:pPr marL="0" indent="0">
              <a:buNone/>
            </a:pPr>
            <a:r>
              <a:rPr lang="en-GB" dirty="0" smtClean="0"/>
              <a:t>You can present this work in any format – written notes, PowerPoint, vlog. </a:t>
            </a:r>
          </a:p>
          <a:p>
            <a:pPr marL="0" indent="0">
              <a:buNone/>
            </a:pPr>
            <a:r>
              <a:rPr lang="en-GB" dirty="0" smtClean="0"/>
              <a:t>You will be expected to share this on the first lesson back. </a:t>
            </a:r>
            <a:endParaRPr lang="en-GB" dirty="0"/>
          </a:p>
        </p:txBody>
      </p:sp>
      <p:pic>
        <p:nvPicPr>
          <p:cNvPr id="4" name="Picture 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740352" y="160850"/>
            <a:ext cx="1263328" cy="11079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784545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i="1" dirty="0" smtClean="0"/>
              <a:t>Taster activity</a:t>
            </a:r>
            <a:endParaRPr lang="en-GB" i="1" dirty="0"/>
          </a:p>
        </p:txBody>
      </p:sp>
      <p:sp>
        <p:nvSpPr>
          <p:cNvPr id="3" name="Content Placeholder 2"/>
          <p:cNvSpPr>
            <a:spLocks noGrp="1"/>
          </p:cNvSpPr>
          <p:nvPr>
            <p:ph idx="1"/>
          </p:nvPr>
        </p:nvSpPr>
        <p:spPr/>
        <p:txBody>
          <a:bodyPr>
            <a:normAutofit fontScale="62500" lnSpcReduction="20000"/>
          </a:bodyPr>
          <a:lstStyle/>
          <a:p>
            <a:r>
              <a:rPr lang="en-GB" b="1" u="sng" dirty="0">
                <a:effectLst>
                  <a:outerShdw blurRad="79997" dist="40005" dir="5040000" algn="tl">
                    <a:srgbClr val="000000">
                      <a:alpha val="30000"/>
                    </a:srgbClr>
                  </a:outerShdw>
                </a:effectLst>
              </a:rPr>
              <a:t>Researching Variety Acts and Venues</a:t>
            </a:r>
            <a:endParaRPr lang="en-GB" dirty="0"/>
          </a:p>
          <a:p>
            <a:r>
              <a:rPr lang="en-GB" dirty="0" smtClean="0"/>
              <a:t>Watch the following clips and analyse the differences between modern day and original variety shows.</a:t>
            </a:r>
          </a:p>
          <a:p>
            <a:r>
              <a:rPr lang="en-GB" dirty="0">
                <a:hlinkClick r:id="rId2"/>
              </a:rPr>
              <a:t>https://</a:t>
            </a:r>
            <a:r>
              <a:rPr lang="en-GB" dirty="0" smtClean="0">
                <a:hlinkClick r:id="rId2"/>
              </a:rPr>
              <a:t>www.youtube.com/watch?v=PLPJIminV4c</a:t>
            </a:r>
            <a:endParaRPr lang="en-GB" dirty="0" smtClean="0"/>
          </a:p>
          <a:p>
            <a:r>
              <a:rPr lang="en-GB" dirty="0">
                <a:hlinkClick r:id="rId3"/>
              </a:rPr>
              <a:t>https://</a:t>
            </a:r>
            <a:r>
              <a:rPr lang="en-GB" dirty="0" smtClean="0">
                <a:hlinkClick r:id="rId3"/>
              </a:rPr>
              <a:t>www.youtube.com/watch?v=v0NxX4yVW0Q</a:t>
            </a:r>
            <a:endParaRPr lang="en-GB" dirty="0" smtClean="0"/>
          </a:p>
          <a:p>
            <a:r>
              <a:rPr lang="en-GB" dirty="0">
                <a:hlinkClick r:id="rId4"/>
              </a:rPr>
              <a:t>https://</a:t>
            </a:r>
            <a:r>
              <a:rPr lang="en-GB" dirty="0" smtClean="0">
                <a:hlinkClick r:id="rId4"/>
              </a:rPr>
              <a:t>www.youtube.com/watch?v=Ki4kP4J9YW8</a:t>
            </a:r>
            <a:endParaRPr lang="en-GB" dirty="0" smtClean="0"/>
          </a:p>
          <a:p>
            <a:r>
              <a:rPr lang="en-GB" dirty="0">
                <a:hlinkClick r:id="rId5"/>
              </a:rPr>
              <a:t>https://</a:t>
            </a:r>
            <a:r>
              <a:rPr lang="en-GB" dirty="0" smtClean="0">
                <a:hlinkClick r:id="rId5"/>
              </a:rPr>
              <a:t>www.youtube.com/watch?v=oDFW6SCWV4k</a:t>
            </a:r>
            <a:endParaRPr lang="en-GB" dirty="0" smtClean="0"/>
          </a:p>
          <a:p>
            <a:r>
              <a:rPr lang="en-GB" dirty="0">
                <a:hlinkClick r:id="rId6"/>
              </a:rPr>
              <a:t>https://www.youtube.com/watch?v=YlaWGd1cUms</a:t>
            </a:r>
            <a:endParaRPr lang="en-GB" dirty="0" smtClean="0"/>
          </a:p>
          <a:p>
            <a:endParaRPr lang="en-GB" dirty="0" smtClean="0"/>
          </a:p>
          <a:p>
            <a:endParaRPr lang="en-GB" dirty="0"/>
          </a:p>
          <a:p>
            <a:r>
              <a:rPr lang="en-GB" dirty="0" smtClean="0"/>
              <a:t>Can you categorise key elements of the clips you have watched. </a:t>
            </a:r>
          </a:p>
          <a:p>
            <a:r>
              <a:rPr lang="en-GB" dirty="0" smtClean="0"/>
              <a:t>For example </a:t>
            </a:r>
          </a:p>
          <a:p>
            <a:r>
              <a:rPr lang="en-GB" dirty="0" smtClean="0"/>
              <a:t>Compere, genre, venue, type of performance. </a:t>
            </a:r>
          </a:p>
          <a:p>
            <a:r>
              <a:rPr lang="en-GB" dirty="0" smtClean="0"/>
              <a:t>Feedback to the group your thoughts on how society has influenced the development of variety shows. </a:t>
            </a:r>
            <a:endParaRPr lang="en-GB" dirty="0"/>
          </a:p>
        </p:txBody>
      </p:sp>
      <p:pic>
        <p:nvPicPr>
          <p:cNvPr id="4" name="Picture 1"/>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7740352" y="160850"/>
            <a:ext cx="1263328" cy="11079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9385677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i="1" dirty="0" smtClean="0"/>
              <a:t>Final Tips</a:t>
            </a:r>
            <a:endParaRPr lang="en-GB" i="1" dirty="0"/>
          </a:p>
        </p:txBody>
      </p:sp>
      <p:sp>
        <p:nvSpPr>
          <p:cNvPr id="3" name="Content Placeholder 2"/>
          <p:cNvSpPr>
            <a:spLocks noGrp="1"/>
          </p:cNvSpPr>
          <p:nvPr>
            <p:ph idx="1"/>
          </p:nvPr>
        </p:nvSpPr>
        <p:spPr/>
        <p:txBody>
          <a:bodyPr/>
          <a:lstStyle/>
          <a:p>
            <a:r>
              <a:rPr lang="en-GB" dirty="0" smtClean="0"/>
              <a:t>Remember that this course provides you with the opportunity to develop outstanding practical work with the close inter – linking of written research and presentation tasks.</a:t>
            </a:r>
          </a:p>
          <a:p>
            <a:r>
              <a:rPr lang="en-GB" dirty="0" smtClean="0"/>
              <a:t>The course will be practical – the important factor will be that the use of study time and meeting deadlines. </a:t>
            </a:r>
          </a:p>
          <a:p>
            <a:r>
              <a:rPr lang="en-GB" dirty="0" smtClean="0"/>
              <a:t>Both are essential to the highest of success. </a:t>
            </a:r>
          </a:p>
        </p:txBody>
      </p:sp>
      <p:pic>
        <p:nvPicPr>
          <p:cNvPr id="4" name="Picture 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740352" y="160850"/>
            <a:ext cx="1263328" cy="11079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77960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2226</TotalTime>
  <Words>515</Words>
  <Application>Microsoft Office PowerPoint</Application>
  <PresentationFormat>On-screen Show (4:3)</PresentationFormat>
  <Paragraphs>70</Paragraphs>
  <Slides>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Arial</vt:lpstr>
      <vt:lpstr>Calibri</vt:lpstr>
      <vt:lpstr>Franklin Gothic Book</vt:lpstr>
      <vt:lpstr>Franklin Gothic Heavy</vt:lpstr>
      <vt:lpstr>Symbol</vt:lpstr>
      <vt:lpstr>Office Theme</vt:lpstr>
      <vt:lpstr>Level 3  BTEC Performing Arts –  4th July 2019 </vt:lpstr>
      <vt:lpstr>Outline of the course</vt:lpstr>
      <vt:lpstr>Outline of the course</vt:lpstr>
      <vt:lpstr>Assessment requirements</vt:lpstr>
      <vt:lpstr>Stationery Requirements</vt:lpstr>
      <vt:lpstr>Bridging work</vt:lpstr>
      <vt:lpstr>Taster activity</vt:lpstr>
      <vt:lpstr>Final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Jane O'Reilly</dc:creator>
  <cp:lastModifiedBy>Gabby Atkins</cp:lastModifiedBy>
  <cp:revision>20</cp:revision>
  <cp:lastPrinted>2015-06-09T06:41:23Z</cp:lastPrinted>
  <dcterms:created xsi:type="dcterms:W3CDTF">2015-05-21T20:50:48Z</dcterms:created>
  <dcterms:modified xsi:type="dcterms:W3CDTF">2019-06-30T22:28:13Z</dcterms:modified>
</cp:coreProperties>
</file>