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2" r:id="rId4"/>
    <p:sldId id="273" r:id="rId5"/>
    <p:sldId id="274" r:id="rId6"/>
    <p:sldId id="275" r:id="rId7"/>
    <p:sldId id="260" r:id="rId8"/>
    <p:sldId id="293" r:id="rId9"/>
    <p:sldId id="294" r:id="rId10"/>
    <p:sldId id="295" r:id="rId11"/>
    <p:sldId id="296" r:id="rId12"/>
    <p:sldId id="297" r:id="rId13"/>
    <p:sldId id="300" r:id="rId14"/>
    <p:sldId id="301" r:id="rId15"/>
    <p:sldId id="264" r:id="rId16"/>
    <p:sldId id="265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69" d="100"/>
          <a:sy n="69" d="100"/>
        </p:scale>
        <p:origin x="8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6BC4-BE11-49BA-ADC4-A00A56015678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C8FFA-3359-4883-91A1-2270DB2CB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qa.org.uk/subjects/economics/as-and-a-level/economics-7135-7136/subject-content-a-level/the-national-and-international-economy#The_measurement_of_macroeconomic_performance_1_2_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 Level Physics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Induction, </a:t>
            </a:r>
            <a:r>
              <a:rPr lang="en-GB" i="1" dirty="0" smtClean="0"/>
              <a:t>4</a:t>
            </a:r>
            <a:r>
              <a:rPr lang="en-GB" i="1" baseline="30000" dirty="0" smtClean="0"/>
              <a:t>th</a:t>
            </a:r>
            <a:r>
              <a:rPr lang="en-GB" i="1" dirty="0" smtClean="0"/>
              <a:t> July, 2019</a:t>
            </a:r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55576" y="332656"/>
            <a:ext cx="237626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Horizontal</a:t>
            </a:r>
            <a:r>
              <a:rPr lang="en-GB" dirty="0" smtClean="0"/>
              <a:t> and vertical components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191683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67744" y="350100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4985" y="3502108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14167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 smtClean="0"/>
              <a:t>h</a:t>
            </a:r>
            <a:endParaRPr lang="en-GB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024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 smtClean="0"/>
              <a:t>h</a:t>
            </a:r>
            <a:endParaRPr lang="en-GB" sz="2800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67744" y="1916832"/>
            <a:ext cx="2467241" cy="1585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5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95936" y="332656"/>
            <a:ext cx="165618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Horizontal</a:t>
            </a:r>
            <a:r>
              <a:rPr lang="en-GB" dirty="0" smtClean="0"/>
              <a:t> and vertical components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16016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44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4985" y="3502108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246624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/>
              <a:t>v</a:t>
            </a:r>
            <a:endParaRPr lang="en-GB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83193" y="24473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/>
              <a:t>v</a:t>
            </a:r>
            <a:endParaRPr lang="en-GB" sz="2800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67744" y="1916832"/>
            <a:ext cx="2467241" cy="1585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5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Horizontal</a:t>
            </a:r>
            <a:r>
              <a:rPr lang="en-GB" dirty="0" smtClean="0"/>
              <a:t> and vertical components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16016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44" y="191683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4985" y="3502108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14167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 smtClean="0"/>
              <a:t>h</a:t>
            </a:r>
            <a:endParaRPr lang="en-GB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7491" y="21857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F</a:t>
            </a:r>
            <a:r>
              <a:rPr lang="en-GB" sz="2800" baseline="-25000" dirty="0" err="1"/>
              <a:t>v</a:t>
            </a:r>
            <a:endParaRPr lang="en-GB" sz="28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267744" y="1916832"/>
            <a:ext cx="2467241" cy="1585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Forces in Equilibrium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069213" y="2669131"/>
            <a:ext cx="2998731" cy="14079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048187" y="2098447"/>
            <a:ext cx="0" cy="1977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16711927">
            <a:off x="3706149" y="3573984"/>
            <a:ext cx="684076" cy="7920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91880" y="3272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dirty="0" smtClean="0"/>
              <a:t>Ѳ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50673" y="1390561"/>
            <a:ext cx="2531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SOH   CAH   TOA</a:t>
            </a:r>
            <a:endParaRPr lang="en-GB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067944" y="2556519"/>
            <a:ext cx="1935831" cy="1520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20427719">
            <a:off x="3820660" y="3573984"/>
            <a:ext cx="684076" cy="792088"/>
          </a:xfrm>
          <a:prstGeom prst="arc">
            <a:avLst>
              <a:gd name="adj1" fmla="val 16200000"/>
              <a:gd name="adj2" fmla="val 203057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185800" y="31949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dirty="0" smtClean="0"/>
              <a:t>Ѳ</a:t>
            </a:r>
            <a:r>
              <a:rPr lang="en-GB" baseline="-25000" dirty="0"/>
              <a:t>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48187" y="4077072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33745" y="569260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0728" y="229979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003775" y="211813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2080" y="4136207"/>
            <a:ext cx="342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can you calculate F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436096" y="4597872"/>
            <a:ext cx="216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</a:t>
            </a:r>
            <a:r>
              <a:rPr lang="en-GB" sz="3600" baseline="-25000" dirty="0" smtClean="0"/>
              <a:t>3</a:t>
            </a:r>
            <a:r>
              <a:rPr lang="en-GB" sz="3600" dirty="0" smtClean="0"/>
              <a:t> = F</a:t>
            </a:r>
            <a:r>
              <a:rPr lang="en-GB" sz="3600" baseline="-25000" dirty="0" smtClean="0"/>
              <a:t>1</a:t>
            </a:r>
            <a:r>
              <a:rPr lang="en-GB" sz="3600" dirty="0" smtClean="0"/>
              <a:t> + F</a:t>
            </a:r>
            <a:r>
              <a:rPr lang="en-GB" sz="3600" baseline="-25000" dirty="0" smtClean="0"/>
              <a:t>2</a:t>
            </a:r>
            <a:endParaRPr lang="en-GB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203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6" grpId="0" animBg="1"/>
      <p:bldP spid="17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6047"/>
            <a:ext cx="8136904" cy="183291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Find the weights of some of the following objects.</a:t>
            </a:r>
          </a:p>
          <a:p>
            <a:r>
              <a:rPr lang="en-GB" dirty="0" smtClean="0"/>
              <a:t>You need to draw scale diagrams for each one and show your working!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351091" y="4005064"/>
            <a:ext cx="1137990" cy="11552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489081" y="3314364"/>
            <a:ext cx="23622" cy="1838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78456" y="4461911"/>
            <a:ext cx="1157439" cy="6907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78456" y="5152612"/>
            <a:ext cx="0" cy="6541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8099" y="5832429"/>
            <a:ext cx="273094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Object with unknown mass</a:t>
            </a:r>
            <a:endParaRPr lang="en-GB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4462600"/>
            <a:ext cx="220633" cy="167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8409" y="4728404"/>
            <a:ext cx="220633" cy="167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489081" y="3314364"/>
            <a:ext cx="1146815" cy="1155260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351091" y="3314361"/>
            <a:ext cx="1157439" cy="690701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32721" y="3314363"/>
            <a:ext cx="1597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Resultant force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583569" y="3659712"/>
            <a:ext cx="1052327" cy="577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52120" y="3659712"/>
            <a:ext cx="353673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Remember:</a:t>
            </a:r>
          </a:p>
          <a:p>
            <a:endParaRPr lang="en-GB" sz="1100" dirty="0" smtClean="0"/>
          </a:p>
          <a:p>
            <a:r>
              <a:rPr lang="en-GB" sz="2800" dirty="0" smtClean="0"/>
              <a:t>F = mg     </a:t>
            </a:r>
            <a:r>
              <a:rPr lang="en-GB" dirty="0" smtClean="0"/>
              <a:t>(where g = 9.81N/kg)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5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Bridging work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 the questions in the bridging pack provided – the skills required to complete this work are essential in A </a:t>
            </a:r>
            <a:r>
              <a:rPr lang="en-GB" smtClean="0"/>
              <a:t>Level Physics </a:t>
            </a:r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you purchase your stationery before arriving in September, (1 lever arch file, dividers, stapler, calculator, protractor, set square)</a:t>
            </a:r>
          </a:p>
          <a:p>
            <a:r>
              <a:rPr lang="en-GB" dirty="0" smtClean="0"/>
              <a:t>File notes after EVERY lesson</a:t>
            </a:r>
          </a:p>
          <a:p>
            <a:r>
              <a:rPr lang="en-GB" dirty="0" smtClean="0"/>
              <a:t>Read ahead – </a:t>
            </a:r>
            <a:r>
              <a:rPr lang="en-GB" dirty="0"/>
              <a:t>I</a:t>
            </a:r>
            <a:r>
              <a:rPr lang="en-GB" dirty="0" smtClean="0"/>
              <a:t> will tell you what chapter to read in advance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Outline of the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Y</a:t>
            </a:r>
            <a:r>
              <a:rPr lang="en-GB" i="1" dirty="0" smtClean="0"/>
              <a:t>ou are operating under a new specification. 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The course is linear, which means you will sit:</a:t>
            </a:r>
          </a:p>
          <a:p>
            <a:pPr lvl="1"/>
            <a:r>
              <a:rPr lang="en-GB" i="1" dirty="0" smtClean="0"/>
              <a:t>Three exams at the end of your A2 course (no longer sit them in Year 12)</a:t>
            </a:r>
          </a:p>
          <a:p>
            <a:pPr lvl="1"/>
            <a:r>
              <a:rPr lang="en-GB" i="1" dirty="0" smtClean="0"/>
              <a:t>You will also receive a practical certificate of competence</a:t>
            </a:r>
            <a:endParaRPr lang="en-GB" i="1" dirty="0"/>
          </a:p>
          <a:p>
            <a:pPr lvl="1"/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5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</a:t>
            </a:r>
            <a:r>
              <a:rPr lang="en-GB" b="1" i="1" u="sng" dirty="0" smtClean="0"/>
              <a:t>1</a:t>
            </a:r>
            <a:r>
              <a:rPr lang="en-GB" b="1" i="1" u="sng" baseline="30000" dirty="0" smtClean="0"/>
              <a:t>st</a:t>
            </a:r>
            <a:r>
              <a:rPr lang="en-GB" b="1" i="1" u="sng" dirty="0" smtClean="0"/>
              <a:t> Year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39604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>
                <a:solidFill>
                  <a:srgbClr val="002060"/>
                </a:solidFill>
              </a:rPr>
              <a:t>Topics covered </a:t>
            </a:r>
            <a:r>
              <a:rPr lang="en-GB" sz="1800" b="1" u="sng" dirty="0" smtClean="0">
                <a:solidFill>
                  <a:srgbClr val="002060"/>
                </a:solidFill>
              </a:rPr>
              <a:t>in Year 12</a:t>
            </a:r>
            <a:endParaRPr lang="en-GB" sz="1800" b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00" b="1" u="sng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solidFill>
                  <a:srgbClr val="002060"/>
                </a:solidFill>
              </a:rPr>
              <a:t>Particles and radiation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solidFill>
                  <a:srgbClr val="002060"/>
                </a:solidFill>
              </a:rPr>
              <a:t>Quarks and leptons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solidFill>
                  <a:srgbClr val="002060"/>
                </a:solidFill>
              </a:rPr>
              <a:t>Quantum phenomena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Waves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Optics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Vectors and scalers</a:t>
            </a:r>
            <a:endParaRPr lang="en-GB" sz="1800" dirty="0">
              <a:solidFill>
                <a:srgbClr val="002060"/>
              </a:solidFill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Mechanics and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On the move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Newton’s laws of motion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Force and momentum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Work, energy and power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Electric current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DC circuits</a:t>
            </a:r>
          </a:p>
          <a:p>
            <a:pPr marL="514350" indent="-514350">
              <a:buFont typeface="+mj-lt"/>
              <a:buAutoNum type="arabicPeriod"/>
            </a:pPr>
            <a:endParaRPr lang="en-GB" sz="1800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07408" y="2420888"/>
            <a:ext cx="457569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Year 12 internal exam </a:t>
            </a:r>
          </a:p>
          <a:p>
            <a:r>
              <a:rPr lang="en-GB" sz="2800" b="1" dirty="0" smtClean="0"/>
              <a:t>will focus on all material covered throughout Year 12</a:t>
            </a:r>
          </a:p>
        </p:txBody>
      </p:sp>
    </p:spTree>
    <p:extLst>
      <p:ext uri="{BB962C8B-B14F-4D97-AF65-F5344CB8AC3E}">
        <p14:creationId xmlns:p14="http://schemas.microsoft.com/office/powerpoint/2010/main" val="31668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</a:t>
            </a:r>
            <a:r>
              <a:rPr lang="en-GB" b="1" i="1" u="sng" dirty="0" smtClean="0"/>
              <a:t>A2</a:t>
            </a:r>
            <a:r>
              <a:rPr lang="en-GB" i="1" dirty="0" smtClean="0"/>
              <a:t>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42484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>
                <a:solidFill>
                  <a:srgbClr val="002060"/>
                </a:solidFill>
              </a:rPr>
              <a:t>Topics covered</a:t>
            </a:r>
          </a:p>
          <a:p>
            <a:pPr marL="0" indent="0">
              <a:buNone/>
            </a:pPr>
            <a:endParaRPr lang="en-GB" sz="200" b="1" u="sng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solidFill>
                  <a:srgbClr val="002060"/>
                </a:solidFill>
              </a:rPr>
              <a:t>Periodic motion (further mechanics)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solidFill>
                  <a:srgbClr val="002060"/>
                </a:solidFill>
              </a:rPr>
              <a:t>Thermal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i="1" dirty="0" smtClean="0">
                <a:solidFill>
                  <a:srgbClr val="002060"/>
                </a:solidFill>
              </a:rPr>
              <a:t>Fields and their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i="1" dirty="0" smtClean="0">
                <a:solidFill>
                  <a:srgbClr val="002060"/>
                </a:solidFill>
              </a:rPr>
              <a:t>Nuclear physics</a:t>
            </a:r>
          </a:p>
          <a:p>
            <a:pPr marL="514350" indent="-514350">
              <a:buFont typeface="+mj-lt"/>
              <a:buAutoNum type="arabicPeriod"/>
            </a:pPr>
            <a:endParaRPr lang="en-GB" sz="18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800" b="1" u="sng" dirty="0" smtClean="0">
                <a:solidFill>
                  <a:srgbClr val="002060"/>
                </a:solidFill>
              </a:rPr>
              <a:t>Plus 1 from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Astrophysics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Medical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Engineering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Turning points in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Electronics</a:t>
            </a:r>
          </a:p>
          <a:p>
            <a:pPr marL="514350" indent="-514350">
              <a:buFont typeface="+mj-lt"/>
              <a:buAutoNum type="arabicPeriod"/>
            </a:pPr>
            <a:endParaRPr lang="en-GB" sz="1800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1688" y="2420888"/>
            <a:ext cx="457569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Paper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What’s assessed?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All AS material and some of Periodic motion (namely circular motion)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Assessed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Written exam: 2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85 marks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34% of A2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Questions: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60 marks of short and long answers and 25 multiple choice questions on content </a:t>
            </a:r>
          </a:p>
        </p:txBody>
      </p:sp>
    </p:spTree>
    <p:extLst>
      <p:ext uri="{BB962C8B-B14F-4D97-AF65-F5344CB8AC3E}">
        <p14:creationId xmlns:p14="http://schemas.microsoft.com/office/powerpoint/2010/main" val="39879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</a:t>
            </a:r>
            <a:r>
              <a:rPr lang="en-GB" b="1" i="1" u="sng" dirty="0" smtClean="0"/>
              <a:t>A2</a:t>
            </a:r>
            <a:r>
              <a:rPr lang="en-GB" i="1" dirty="0" smtClean="0"/>
              <a:t>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42484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/>
              <a:t>Topics covered</a:t>
            </a:r>
          </a:p>
          <a:p>
            <a:pPr marL="0" indent="0">
              <a:buNone/>
            </a:pPr>
            <a:endParaRPr lang="en-GB" sz="2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Periodic motion (further mechanics)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Thermal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Fields and their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Nuclear physics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800" b="1" u="sng" dirty="0">
                <a:solidFill>
                  <a:srgbClr val="002060"/>
                </a:solidFill>
              </a:rPr>
              <a:t>Plus 1 from the </a:t>
            </a:r>
            <a:r>
              <a:rPr lang="en-GB" sz="1800" b="1" u="sng" dirty="0" smtClean="0">
                <a:solidFill>
                  <a:srgbClr val="002060"/>
                </a:solidFill>
              </a:rPr>
              <a:t>following:</a:t>
            </a:r>
            <a:endParaRPr lang="en-GB" sz="1800" b="1" u="sng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Astrophysics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Medical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Engineering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Turning points in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Electronics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1688" y="2420888"/>
            <a:ext cx="457569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Paper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What’s assessed?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Thermal physics, fields and nuclear physics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Assessed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Written exam: 2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85 marks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34% of A2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Questions: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60 marks of short and long answers and 25 multiple choice questions on content </a:t>
            </a:r>
          </a:p>
        </p:txBody>
      </p:sp>
    </p:spTree>
    <p:extLst>
      <p:ext uri="{BB962C8B-B14F-4D97-AF65-F5344CB8AC3E}">
        <p14:creationId xmlns:p14="http://schemas.microsoft.com/office/powerpoint/2010/main" val="28792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0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</a:t>
            </a:r>
            <a:r>
              <a:rPr lang="en-GB" b="1" i="1" u="sng" dirty="0" smtClean="0"/>
              <a:t>A2</a:t>
            </a:r>
            <a:r>
              <a:rPr lang="en-GB" i="1" dirty="0" smtClean="0"/>
              <a:t>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39069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/>
              <a:t>Topics covered</a:t>
            </a:r>
          </a:p>
          <a:p>
            <a:pPr marL="0" indent="0">
              <a:buNone/>
            </a:pPr>
            <a:endParaRPr lang="en-GB" sz="2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Periodic motion (further mechanics)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Thermal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Fields and their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Nuclear physics</a:t>
            </a:r>
          </a:p>
          <a:p>
            <a:pPr marL="0" indent="0">
              <a:buNone/>
            </a:pPr>
            <a:endParaRPr lang="en-GB" sz="1800" u="sng" dirty="0" smtClean="0"/>
          </a:p>
          <a:p>
            <a:pPr marL="0" indent="0">
              <a:buNone/>
            </a:pPr>
            <a:r>
              <a:rPr lang="en-GB" sz="1800" b="1" u="sng" dirty="0" smtClean="0"/>
              <a:t>Plus 1 from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Astrophysics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Medical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Engineering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Turning points in physics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solidFill>
                  <a:srgbClr val="002060"/>
                </a:solidFill>
              </a:rPr>
              <a:t>Electronics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86433" y="1700808"/>
            <a:ext cx="492944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Paper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What’s assessed?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Section A: Compulsory section – practical skills and data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Section B: Students enter for </a:t>
            </a:r>
            <a:r>
              <a:rPr lang="en-GB" b="1" dirty="0" smtClean="0"/>
              <a:t>one</a:t>
            </a:r>
            <a:r>
              <a:rPr lang="en-GB" dirty="0" smtClean="0"/>
              <a:t> of the additional sections 1 - 5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Assessed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Written exam: 2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80 marks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32% of A2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Questions: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45 marks of short and long answer questions on practical experiments and data analysis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35 marks of short and long answer questions on optional topic</a:t>
            </a:r>
          </a:p>
        </p:txBody>
      </p:sp>
    </p:spTree>
    <p:extLst>
      <p:ext uri="{BB962C8B-B14F-4D97-AF65-F5344CB8AC3E}">
        <p14:creationId xmlns:p14="http://schemas.microsoft.com/office/powerpoint/2010/main" val="15686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Stationary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smtClean="0"/>
              <a:t>For the course, you will need the following:</a:t>
            </a:r>
          </a:p>
          <a:p>
            <a:pPr lvl="1"/>
            <a:r>
              <a:rPr lang="en-GB" i="1" dirty="0" smtClean="0"/>
              <a:t>A4 Ring binder(s) </a:t>
            </a:r>
            <a:r>
              <a:rPr lang="en-GB" b="1" i="1" dirty="0" smtClean="0"/>
              <a:t>(Lever arch)</a:t>
            </a:r>
          </a:p>
          <a:p>
            <a:pPr lvl="1"/>
            <a:r>
              <a:rPr lang="en-GB" i="1" dirty="0" smtClean="0"/>
              <a:t>A4 Folder dividers</a:t>
            </a:r>
          </a:p>
          <a:p>
            <a:pPr lvl="1"/>
            <a:r>
              <a:rPr lang="en-GB" i="1" dirty="0" smtClean="0"/>
              <a:t>Scientific calculator</a:t>
            </a:r>
          </a:p>
          <a:p>
            <a:pPr lvl="1"/>
            <a:r>
              <a:rPr lang="en-GB" i="1" dirty="0" smtClean="0"/>
              <a:t>Pens, pencils, ruler</a:t>
            </a:r>
          </a:p>
          <a:p>
            <a:pPr lvl="1"/>
            <a:r>
              <a:rPr lang="en-GB" i="1" dirty="0" smtClean="0"/>
              <a:t>Protractor</a:t>
            </a:r>
          </a:p>
          <a:p>
            <a:pPr lvl="1"/>
            <a:r>
              <a:rPr lang="en-GB" i="1" dirty="0" smtClean="0"/>
              <a:t>Set square</a:t>
            </a:r>
          </a:p>
          <a:p>
            <a:pPr lvl="1"/>
            <a:r>
              <a:rPr lang="en-GB" i="1" dirty="0"/>
              <a:t>AQA </a:t>
            </a:r>
            <a:r>
              <a:rPr lang="en-GB" i="1" dirty="0" smtClean="0"/>
              <a:t>Physics Textbook, </a:t>
            </a:r>
            <a:r>
              <a:rPr lang="en-GB" i="1" dirty="0"/>
              <a:t>we will provide you </a:t>
            </a:r>
            <a:r>
              <a:rPr lang="en-GB" i="1" dirty="0" smtClean="0"/>
              <a:t>with this along with handouts</a:t>
            </a:r>
          </a:p>
          <a:p>
            <a:pPr lvl="1"/>
            <a:r>
              <a:rPr lang="en-GB" i="1" dirty="0" smtClean="0"/>
              <a:t>AQA Revision guide</a:t>
            </a:r>
            <a:endParaRPr lang="en-GB" i="1" dirty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GB" dirty="0" smtClean="0"/>
              <a:t>Forces in Equilibrium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496944" cy="2495128"/>
          </a:xfrm>
        </p:spPr>
        <p:txBody>
          <a:bodyPr>
            <a:normAutofit lnSpcReduction="10000"/>
          </a:bodyPr>
          <a:lstStyle/>
          <a:p>
            <a:r>
              <a:rPr lang="en-GB" u="sng" dirty="0" smtClean="0"/>
              <a:t>Key Terms</a:t>
            </a:r>
          </a:p>
          <a:p>
            <a:endParaRPr lang="en-GB" sz="1400" u="sng" dirty="0" smtClean="0"/>
          </a:p>
          <a:p>
            <a:r>
              <a:rPr lang="en-GB" dirty="0" smtClean="0"/>
              <a:t>Resultant		Magnitude		Component</a:t>
            </a:r>
          </a:p>
          <a:p>
            <a:r>
              <a:rPr lang="en-GB" dirty="0" smtClean="0"/>
              <a:t>Resolve		Vector		Horizontal</a:t>
            </a:r>
          </a:p>
          <a:p>
            <a:r>
              <a:rPr lang="en-GB" dirty="0" smtClean="0"/>
              <a:t>Vertical	Free-body	Scale		Parallax errors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227687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Spec Objective: Resolve </a:t>
            </a:r>
            <a:r>
              <a:rPr lang="en-GB" sz="2400" dirty="0"/>
              <a:t>a vector into two components </a:t>
            </a:r>
            <a:r>
              <a:rPr lang="en-GB" sz="2400" dirty="0" smtClean="0"/>
              <a:t>at right </a:t>
            </a:r>
            <a:r>
              <a:rPr lang="en-GB" sz="2400" dirty="0"/>
              <a:t>angles to each other </a:t>
            </a:r>
            <a:r>
              <a:rPr lang="en-GB" sz="2400"/>
              <a:t>by </a:t>
            </a:r>
            <a:r>
              <a:rPr lang="en-GB" sz="2400" smtClean="0"/>
              <a:t>scaled drawings </a:t>
            </a:r>
            <a:r>
              <a:rPr lang="en-GB" sz="2400" dirty="0" smtClean="0"/>
              <a:t>and by </a:t>
            </a:r>
            <a:r>
              <a:rPr lang="en-GB" sz="2400" dirty="0"/>
              <a:t>calculation</a:t>
            </a:r>
          </a:p>
        </p:txBody>
      </p:sp>
    </p:spTree>
    <p:extLst>
      <p:ext uri="{BB962C8B-B14F-4D97-AF65-F5344CB8AC3E}">
        <p14:creationId xmlns:p14="http://schemas.microsoft.com/office/powerpoint/2010/main" val="408494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Horizontal and vertical components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34985" y="3502108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Force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267744" y="1916832"/>
            <a:ext cx="2467241" cy="15852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625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 Level Physics</vt:lpstr>
      <vt:lpstr>Outline of the course</vt:lpstr>
      <vt:lpstr>Outline of the 1st Year</vt:lpstr>
      <vt:lpstr>Outline of the A2 course</vt:lpstr>
      <vt:lpstr>Outline of the A2 course</vt:lpstr>
      <vt:lpstr>Outline of the A2 course</vt:lpstr>
      <vt:lpstr>Stationary Requirements</vt:lpstr>
      <vt:lpstr>Forces in Equilibrium </vt:lpstr>
      <vt:lpstr>Horizontal and vertical components</vt:lpstr>
      <vt:lpstr>Horizontal and vertical components</vt:lpstr>
      <vt:lpstr>Horizontal and vertical components</vt:lpstr>
      <vt:lpstr>Horizontal and vertical components</vt:lpstr>
      <vt:lpstr>Forces in Equilibrium</vt:lpstr>
      <vt:lpstr>Experiment!</vt:lpstr>
      <vt:lpstr>Bridging work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Richard Marshall</cp:lastModifiedBy>
  <cp:revision>24</cp:revision>
  <cp:lastPrinted>2015-06-09T06:41:23Z</cp:lastPrinted>
  <dcterms:created xsi:type="dcterms:W3CDTF">2015-05-21T20:50:48Z</dcterms:created>
  <dcterms:modified xsi:type="dcterms:W3CDTF">2019-06-28T08:46:44Z</dcterms:modified>
</cp:coreProperties>
</file>