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71" r:id="rId4"/>
    <p:sldId id="260" r:id="rId5"/>
    <p:sldId id="262" r:id="rId6"/>
    <p:sldId id="264" r:id="rId7"/>
    <p:sldId id="265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50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09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3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0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8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13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33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7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5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82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5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Sociology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Induction</a:t>
            </a:r>
            <a:r>
              <a:rPr lang="en-GB" i="1" dirty="0"/>
              <a:t> </a:t>
            </a:r>
            <a:r>
              <a:rPr lang="en-GB" i="1" dirty="0" smtClean="0"/>
              <a:t>4</a:t>
            </a:r>
            <a:r>
              <a:rPr lang="en-GB" i="1" baseline="30000" dirty="0" smtClean="0"/>
              <a:t>th</a:t>
            </a:r>
            <a:r>
              <a:rPr lang="en-GB" i="1" dirty="0" smtClean="0"/>
              <a:t> </a:t>
            </a:r>
            <a:r>
              <a:rPr lang="en-GB" i="1" dirty="0" smtClean="0"/>
              <a:t> </a:t>
            </a:r>
            <a:r>
              <a:rPr lang="en-GB" i="1" dirty="0" smtClean="0"/>
              <a:t>July </a:t>
            </a:r>
            <a:r>
              <a:rPr lang="en-GB" i="1" dirty="0" smtClean="0"/>
              <a:t>2019</a:t>
            </a:r>
            <a:endParaRPr lang="en-GB" i="1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7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Outline of the course 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i="1" dirty="0" smtClean="0"/>
              <a:t>Paper 0ne:</a:t>
            </a:r>
          </a:p>
          <a:p>
            <a:pPr marL="0" indent="0">
              <a:buNone/>
            </a:pPr>
            <a:r>
              <a:rPr lang="en-GB" sz="1800" i="1" dirty="0" smtClean="0"/>
              <a:t>The role of education in society</a:t>
            </a:r>
          </a:p>
          <a:p>
            <a:pPr marL="0" indent="0">
              <a:buNone/>
            </a:pPr>
            <a:r>
              <a:rPr lang="en-GB" sz="1800" i="1" dirty="0" smtClean="0"/>
              <a:t>Sociological Theory and Methods</a:t>
            </a:r>
          </a:p>
          <a:p>
            <a:pPr marL="0" indent="0" algn="ctr">
              <a:buNone/>
            </a:pPr>
            <a:r>
              <a:rPr lang="en-GB" b="1" i="1" dirty="0" smtClean="0"/>
              <a:t>Paper Two:</a:t>
            </a:r>
          </a:p>
          <a:p>
            <a:pPr marL="0" indent="0">
              <a:buNone/>
            </a:pPr>
            <a:r>
              <a:rPr lang="en-GB" sz="1800" i="1" dirty="0"/>
              <a:t>The role of </a:t>
            </a:r>
            <a:r>
              <a:rPr lang="en-GB" sz="1800" i="1" dirty="0" smtClean="0"/>
              <a:t>Media in Society</a:t>
            </a:r>
            <a:endParaRPr lang="en-GB" sz="1800" i="1" dirty="0"/>
          </a:p>
          <a:p>
            <a:pPr marL="0" indent="0">
              <a:buNone/>
            </a:pPr>
            <a:r>
              <a:rPr lang="en-GB" sz="1800" i="1" dirty="0" smtClean="0"/>
              <a:t>The role of  the family in society</a:t>
            </a:r>
          </a:p>
          <a:p>
            <a:pPr marL="0" indent="0">
              <a:buNone/>
            </a:pPr>
            <a:endParaRPr lang="en-GB" sz="1800" i="1" dirty="0"/>
          </a:p>
          <a:p>
            <a:pPr marL="0" indent="0" algn="ctr">
              <a:buNone/>
            </a:pPr>
            <a:r>
              <a:rPr lang="en-GB" b="1" i="1" dirty="0" smtClean="0"/>
              <a:t>Paper Three:</a:t>
            </a:r>
          </a:p>
          <a:p>
            <a:pPr marL="0" indent="0">
              <a:buNone/>
            </a:pPr>
            <a:r>
              <a:rPr lang="en-GB" sz="1800" i="1" dirty="0" smtClean="0"/>
              <a:t>Crime: causes, consequences and prevention</a:t>
            </a:r>
          </a:p>
          <a:p>
            <a:pPr marL="0" indent="0">
              <a:buNone/>
            </a:pPr>
            <a:r>
              <a:rPr lang="en-GB" sz="1800" i="1" dirty="0" smtClean="0"/>
              <a:t>Sociological Theory and Methods</a:t>
            </a:r>
            <a:endParaRPr lang="en-GB" sz="1800" i="1" dirty="0"/>
          </a:p>
          <a:p>
            <a:pPr marL="0" indent="0">
              <a:buNone/>
            </a:pPr>
            <a:endParaRPr lang="en-GB" b="1" i="1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7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 smtClean="0"/>
              <a:t>Outline of the course (all other subjects here)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Sociology is a linear course.  At the end of year </a:t>
            </a:r>
            <a:r>
              <a:rPr lang="en-GB" i="1" dirty="0" smtClean="0"/>
              <a:t>12 </a:t>
            </a:r>
            <a:r>
              <a:rPr lang="en-GB" i="1" dirty="0" smtClean="0"/>
              <a:t>you will sit an exam of two papers, but this does not contribute to your exam.</a:t>
            </a:r>
            <a:r>
              <a:rPr lang="en-GB" i="1" dirty="0" smtClean="0"/>
              <a:t> </a:t>
            </a:r>
            <a:endParaRPr lang="en-GB" i="1" dirty="0" smtClean="0"/>
          </a:p>
          <a:p>
            <a:r>
              <a:rPr lang="en-GB" i="1" dirty="0" smtClean="0"/>
              <a:t>In A2 you will sit three papers.  The first two build on knowledge gained at AS, the third paper will be on Crime &amp; Deviance.  Each paper is worth 33.3% of your A2 grade.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8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Stationery Requirements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For the induction you will need pen and paper.  For the course you will need a folder.</a:t>
            </a:r>
            <a:endParaRPr lang="en-GB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5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Active activity!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i="1" dirty="0" smtClean="0"/>
              <a:t>In teams of 4 how will you as a sociologists find evidence to prove or disprove the following statements?:</a:t>
            </a:r>
          </a:p>
          <a:p>
            <a:pPr>
              <a:buFont typeface="Wingdings" pitchFamily="2" charset="2"/>
              <a:buChar char="§"/>
            </a:pPr>
            <a:endParaRPr lang="en-GB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“</a:t>
            </a:r>
            <a:r>
              <a:rPr lang="en-GB" sz="2500" dirty="0"/>
              <a:t>Girls do better at school than boys.”</a:t>
            </a:r>
          </a:p>
          <a:p>
            <a:pPr marL="457200" indent="-457200">
              <a:buFont typeface="+mj-lt"/>
              <a:buAutoNum type="arabicPeriod"/>
            </a:pPr>
            <a:endParaRPr lang="en-GB" sz="2500" dirty="0"/>
          </a:p>
          <a:p>
            <a:pPr marL="457200" lvl="0" indent="-457200">
              <a:buFont typeface="+mj-lt"/>
              <a:buAutoNum type="arabicPeriod"/>
            </a:pPr>
            <a:r>
              <a:rPr lang="en-GB" sz="2500" dirty="0"/>
              <a:t>“Girls do better than boys at school due to gender stereotyping by students and teachers.”</a:t>
            </a:r>
          </a:p>
          <a:p>
            <a:pPr marL="457200" indent="-457200">
              <a:buFont typeface="+mj-lt"/>
              <a:buAutoNum type="arabicPeriod"/>
            </a:pPr>
            <a:endParaRPr lang="en-GB" sz="2500" dirty="0"/>
          </a:p>
          <a:p>
            <a:pPr marL="457200" lvl="0" indent="-457200">
              <a:buFont typeface="+mj-lt"/>
              <a:buAutoNum type="arabicPeriod"/>
            </a:pPr>
            <a:r>
              <a:rPr lang="en-GB" sz="2500" dirty="0"/>
              <a:t>“Men do not do their fair share of housework.”</a:t>
            </a:r>
          </a:p>
          <a:p>
            <a:pPr marL="457200" indent="-457200">
              <a:buFont typeface="+mj-lt"/>
              <a:buAutoNum type="arabicPeriod"/>
            </a:pPr>
            <a:endParaRPr lang="en-GB" sz="2500" dirty="0"/>
          </a:p>
          <a:p>
            <a:pPr marL="457200" lvl="0" indent="-457200">
              <a:buFont typeface="+mj-lt"/>
              <a:buAutoNum type="arabicPeriod"/>
            </a:pPr>
            <a:r>
              <a:rPr lang="en-GB" sz="2500" dirty="0"/>
              <a:t>“Men and women have different roles at home because of biological differences.”</a:t>
            </a:r>
          </a:p>
          <a:p>
            <a:pPr marL="457200" indent="-457200">
              <a:buFont typeface="+mj-lt"/>
              <a:buAutoNum type="arabicPeriod"/>
            </a:pPr>
            <a:endParaRPr lang="en-GB" sz="2500" dirty="0"/>
          </a:p>
          <a:p>
            <a:pPr marL="457200" lvl="0" indent="-457200">
              <a:buFont typeface="+mj-lt"/>
              <a:buAutoNum type="arabicPeriod"/>
            </a:pPr>
            <a:r>
              <a:rPr lang="en-GB" sz="2500" dirty="0"/>
              <a:t>“Children today have more stress than in the past?”</a:t>
            </a:r>
          </a:p>
          <a:p>
            <a:pPr marL="457200" indent="-457200">
              <a:buFont typeface="+mj-lt"/>
              <a:buAutoNum type="arabicPeriod"/>
            </a:pPr>
            <a:endParaRPr lang="en-GB" sz="2500" dirty="0"/>
          </a:p>
          <a:p>
            <a:pPr marL="457200" lvl="0" indent="-457200">
              <a:buFont typeface="+mj-lt"/>
              <a:buAutoNum type="arabicPeriod"/>
            </a:pPr>
            <a:r>
              <a:rPr lang="en-GB" sz="2500" dirty="0"/>
              <a:t>“Childhood is now an unhappy time because children are overprotected and over controlled by adults.”</a:t>
            </a:r>
          </a:p>
          <a:p>
            <a:endParaRPr lang="en-GB" i="1" dirty="0"/>
          </a:p>
          <a:p>
            <a:endParaRPr lang="en-GB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8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Bridging work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b="1" dirty="0"/>
              <a:t>Year 12 Summer Project</a:t>
            </a:r>
            <a:endParaRPr lang="en-GB" sz="2400" dirty="0"/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Start a media folder: collect stories from the press </a:t>
            </a:r>
            <a:r>
              <a:rPr lang="en-GB" dirty="0" smtClean="0"/>
              <a:t>and </a:t>
            </a:r>
            <a:r>
              <a:rPr lang="en-GB" dirty="0"/>
              <a:t>internet about issues involving the family or education.</a:t>
            </a:r>
            <a:endParaRPr lang="en-GB" sz="2400" dirty="0"/>
          </a:p>
          <a:p>
            <a:r>
              <a:rPr lang="en-GB" dirty="0"/>
              <a:t> </a:t>
            </a:r>
            <a:endParaRPr lang="en-GB" sz="2400" dirty="0"/>
          </a:p>
          <a:p>
            <a:r>
              <a:rPr lang="en-GB" dirty="0"/>
              <a:t> </a:t>
            </a:r>
            <a:endParaRPr lang="en-GB" sz="2400" dirty="0"/>
          </a:p>
          <a:p>
            <a:r>
              <a:rPr lang="en-GB" b="1" dirty="0"/>
              <a:t>The Family:  Gender Roles</a:t>
            </a:r>
            <a:endParaRPr lang="en-GB" sz="2400" dirty="0"/>
          </a:p>
          <a:p>
            <a:r>
              <a:rPr lang="en-GB" dirty="0"/>
              <a:t> </a:t>
            </a:r>
            <a:endParaRPr lang="en-GB" sz="2400" dirty="0"/>
          </a:p>
          <a:p>
            <a:r>
              <a:rPr lang="en-GB" dirty="0"/>
              <a:t>Are household chores divided fairly in the home between men and women?</a:t>
            </a:r>
            <a:endParaRPr lang="en-GB" sz="2400" dirty="0"/>
          </a:p>
          <a:p>
            <a:r>
              <a:rPr lang="en-GB" dirty="0"/>
              <a:t> </a:t>
            </a:r>
            <a:endParaRPr lang="en-GB" sz="2400" dirty="0"/>
          </a:p>
          <a:p>
            <a:r>
              <a:rPr lang="en-GB" dirty="0"/>
              <a:t> </a:t>
            </a:r>
            <a:endParaRPr lang="en-GB" sz="2400" dirty="0"/>
          </a:p>
          <a:p>
            <a:pPr lvl="0"/>
            <a:r>
              <a:rPr lang="en-GB" dirty="0"/>
              <a:t>Devise and carry out a survey of family and friends.</a:t>
            </a:r>
            <a:endParaRPr lang="en-GB" sz="2400" dirty="0"/>
          </a:p>
          <a:p>
            <a:r>
              <a:rPr lang="en-GB" dirty="0"/>
              <a:t> </a:t>
            </a:r>
            <a:endParaRPr lang="en-GB" sz="2400" dirty="0"/>
          </a:p>
          <a:p>
            <a:pPr lvl="0"/>
            <a:r>
              <a:rPr lang="en-GB" dirty="0"/>
              <a:t>Do a media survey.</a:t>
            </a:r>
            <a:endParaRPr lang="en-GB" sz="2400" dirty="0"/>
          </a:p>
          <a:p>
            <a:r>
              <a:rPr lang="en-GB" dirty="0"/>
              <a:t> </a:t>
            </a:r>
            <a:endParaRPr lang="en-GB" sz="2400" dirty="0"/>
          </a:p>
          <a:p>
            <a:pPr lvl="0"/>
            <a:r>
              <a:rPr lang="en-GB" dirty="0"/>
              <a:t>Research on the internet ( </a:t>
            </a:r>
            <a:r>
              <a:rPr lang="en-GB" dirty="0" err="1"/>
              <a:t>google</a:t>
            </a:r>
            <a:r>
              <a:rPr lang="en-GB" dirty="0"/>
              <a:t>/advanced search/</a:t>
            </a:r>
            <a:r>
              <a:rPr lang="en-GB" dirty="0" err="1"/>
              <a:t>powerpoint</a:t>
            </a:r>
            <a:r>
              <a:rPr lang="en-GB" dirty="0"/>
              <a:t>)</a:t>
            </a:r>
            <a:endParaRPr lang="en-GB" sz="2400" dirty="0"/>
          </a:p>
          <a:p>
            <a:r>
              <a:rPr lang="en-GB" dirty="0"/>
              <a:t> </a:t>
            </a:r>
            <a:endParaRPr lang="en-GB" sz="2400" dirty="0"/>
          </a:p>
          <a:p>
            <a:r>
              <a:rPr lang="en-GB" dirty="0"/>
              <a:t> </a:t>
            </a:r>
            <a:endParaRPr lang="en-GB" sz="2400" dirty="0"/>
          </a:p>
          <a:p>
            <a:r>
              <a:rPr lang="en-GB"/>
              <a:t> </a:t>
            </a: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45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Final Tips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 you purchase your stationery before arriving in September, (2 x lever arch files, dividers, stapler, calculator)</a:t>
            </a:r>
          </a:p>
          <a:p>
            <a:r>
              <a:rPr lang="en-GB" dirty="0" smtClean="0"/>
              <a:t>File notes after EVERY lesson</a:t>
            </a:r>
          </a:p>
          <a:p>
            <a:r>
              <a:rPr lang="en-GB" dirty="0" smtClean="0"/>
              <a:t>Read ahead – we will tell you what chapter to read in advance</a:t>
            </a:r>
          </a:p>
          <a:p>
            <a:r>
              <a:rPr lang="en-GB" dirty="0" smtClean="0"/>
              <a:t>You need to purchase the Economics Textbook (when it is published!)</a:t>
            </a:r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316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Sociology</vt:lpstr>
      <vt:lpstr>Outline of the course </vt:lpstr>
      <vt:lpstr>Outline of the course (all other subjects here)</vt:lpstr>
      <vt:lpstr>Stationery Requirements</vt:lpstr>
      <vt:lpstr>Active activity!</vt:lpstr>
      <vt:lpstr>Bridging work</vt:lpstr>
      <vt:lpstr>Final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O'Reilly</dc:creator>
  <cp:lastModifiedBy>Tony Bennett</cp:lastModifiedBy>
  <cp:revision>18</cp:revision>
  <cp:lastPrinted>2015-06-09T06:41:23Z</cp:lastPrinted>
  <dcterms:created xsi:type="dcterms:W3CDTF">2015-05-21T20:50:48Z</dcterms:created>
  <dcterms:modified xsi:type="dcterms:W3CDTF">2019-07-02T12:48:04Z</dcterms:modified>
</cp:coreProperties>
</file>