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312" r:id="rId6"/>
    <p:sldId id="259" r:id="rId7"/>
    <p:sldId id="277" r:id="rId8"/>
    <p:sldId id="278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48" r:id="rId19"/>
    <p:sldId id="310" r:id="rId20"/>
    <p:sldId id="311" r:id="rId21"/>
    <p:sldId id="313" r:id="rId22"/>
    <p:sldId id="315" r:id="rId23"/>
    <p:sldId id="290" r:id="rId24"/>
    <p:sldId id="349" r:id="rId25"/>
    <p:sldId id="316" r:id="rId26"/>
    <p:sldId id="317" r:id="rId27"/>
    <p:sldId id="350" r:id="rId28"/>
    <p:sldId id="292" r:id="rId29"/>
    <p:sldId id="352" r:id="rId30"/>
    <p:sldId id="351" r:id="rId31"/>
    <p:sldId id="319" r:id="rId32"/>
    <p:sldId id="270" r:id="rId33"/>
    <p:sldId id="353" r:id="rId34"/>
    <p:sldId id="320" r:id="rId35"/>
    <p:sldId id="354" r:id="rId36"/>
    <p:sldId id="321" r:id="rId37"/>
    <p:sldId id="322" r:id="rId38"/>
    <p:sldId id="297" r:id="rId39"/>
    <p:sldId id="323" r:id="rId40"/>
    <p:sldId id="299" r:id="rId41"/>
    <p:sldId id="272" r:id="rId42"/>
    <p:sldId id="355" r:id="rId43"/>
    <p:sldId id="324" r:id="rId44"/>
    <p:sldId id="362" r:id="rId45"/>
    <p:sldId id="325" r:id="rId46"/>
    <p:sldId id="326" r:id="rId47"/>
    <p:sldId id="356" r:id="rId48"/>
    <p:sldId id="327" r:id="rId49"/>
    <p:sldId id="357" r:id="rId50"/>
    <p:sldId id="328" r:id="rId51"/>
    <p:sldId id="358" r:id="rId52"/>
    <p:sldId id="329" r:id="rId53"/>
    <p:sldId id="359" r:id="rId54"/>
    <p:sldId id="330" r:id="rId55"/>
    <p:sldId id="331" r:id="rId56"/>
    <p:sldId id="332" r:id="rId57"/>
    <p:sldId id="360" r:id="rId58"/>
    <p:sldId id="275" r:id="rId59"/>
    <p:sldId id="334" r:id="rId60"/>
    <p:sldId id="361" r:id="rId61"/>
    <p:sldId id="271" r:id="rId62"/>
    <p:sldId id="335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276" r:id="rId72"/>
    <p:sldId id="345" r:id="rId73"/>
    <p:sldId id="346" r:id="rId74"/>
    <p:sldId id="347" r:id="rId75"/>
    <p:sldId id="300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44668-716D-4099-A7E0-BD16A3F6BAC6}" v="2" dt="2021-09-08T15:11:02.902"/>
    <p1510:client id="{5AB71FC5-723E-49AF-8C85-ABB2E10961CB}" v="1" dt="2022-07-14T12:58:49.041"/>
    <p1510:client id="{6FA9678A-45E3-A21D-1B74-8027CB69533F}" v="3314" dt="2021-06-19T13:33:55.209"/>
    <p1510:client id="{A3AB266C-C51A-46AB-B2E7-DC37C0E22C3B}" v="6" dt="2021-06-19T06:01:28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Coombes" userId="S::16coombesj@bromfords.essex.sch.uk::0cf623c3-cf4e-4eaa-a7e0-0bac3114e12f" providerId="AD" clId="Web-{5AB71FC5-723E-49AF-8C85-ABB2E10961CB}"/>
    <pc:docChg chg="modSld">
      <pc:chgData name="Joe Coombes" userId="S::16coombesj@bromfords.essex.sch.uk::0cf623c3-cf4e-4eaa-a7e0-0bac3114e12f" providerId="AD" clId="Web-{5AB71FC5-723E-49AF-8C85-ABB2E10961CB}" dt="2022-07-14T12:58:49.041" v="0" actId="1076"/>
      <pc:docMkLst>
        <pc:docMk/>
      </pc:docMkLst>
      <pc:sldChg chg="modSp">
        <pc:chgData name="Joe Coombes" userId="S::16coombesj@bromfords.essex.sch.uk::0cf623c3-cf4e-4eaa-a7e0-0bac3114e12f" providerId="AD" clId="Web-{5AB71FC5-723E-49AF-8C85-ABB2E10961CB}" dt="2022-07-14T12:58:49.041" v="0" actId="1076"/>
        <pc:sldMkLst>
          <pc:docMk/>
          <pc:sldMk cId="1402597732" sldId="259"/>
        </pc:sldMkLst>
        <pc:spChg chg="mod">
          <ac:chgData name="Joe Coombes" userId="S::16coombesj@bromfords.essex.sch.uk::0cf623c3-cf4e-4eaa-a7e0-0bac3114e12f" providerId="AD" clId="Web-{5AB71FC5-723E-49AF-8C85-ABB2E10961CB}" dt="2022-07-14T12:58:49.041" v="0" actId="1076"/>
          <ac:spMkLst>
            <pc:docMk/>
            <pc:sldMk cId="1402597732" sldId="259"/>
            <ac:spMk id="2" creationId="{DAEE3D22-D8F3-4A36-AE87-93295C12319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as.com/what-are-my-options/create-your-ucas-hub-today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ucas.com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7E88-1398-4907-884B-7DA6B44726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UCAS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A9174-B996-4F55-84DD-E7E7E0D85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How to register – UCAS 2023</a:t>
            </a:r>
          </a:p>
        </p:txBody>
      </p:sp>
    </p:spTree>
    <p:extLst>
      <p:ext uri="{BB962C8B-B14F-4D97-AF65-F5344CB8AC3E}">
        <p14:creationId xmlns:p14="http://schemas.microsoft.com/office/powerpoint/2010/main" val="54761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AECD8E-998C-47C9-84F4-EDDE4152EA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160" r="433" b="813"/>
          <a:stretch/>
        </p:blipFill>
        <p:spPr>
          <a:xfrm>
            <a:off x="635458" y="221543"/>
            <a:ext cx="9150807" cy="3710381"/>
          </a:xfrm>
          <a:prstGeom prst="rect">
            <a:avLst/>
          </a:prstGeom>
          <a:effectLst/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2A0B1-AE7C-4A08-A736-10B841D55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Click if you'd like info on Conservatoires or Apprenticeships and then next or just next if you don't</a:t>
            </a:r>
          </a:p>
        </p:txBody>
      </p:sp>
    </p:spTree>
    <p:extLst>
      <p:ext uri="{BB962C8B-B14F-4D97-AF65-F5344CB8AC3E}">
        <p14:creationId xmlns:p14="http://schemas.microsoft.com/office/powerpoint/2010/main" val="3014573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7B9E7E-BFDE-47A8-B555-2A2BC0AA5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1" r="-123" b="22569"/>
          <a:stretch/>
        </p:blipFill>
        <p:spPr>
          <a:xfrm>
            <a:off x="1" y="309557"/>
            <a:ext cx="12206544" cy="4717165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EBBC8-CAD4-4C51-834D-B1842F543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EBEBEB"/>
                </a:solidFill>
              </a:rPr>
              <a:t>Enter postcode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93B17-FFF7-4726-B256-022C30FB0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4"/>
            <a:ext cx="10407602" cy="487924"/>
          </a:xfrm>
        </p:spPr>
        <p:txBody>
          <a:bodyPr>
            <a:normAutofit/>
          </a:bodyPr>
          <a:lstStyle/>
          <a:p>
            <a:endParaRPr lang="en-GB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4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9DB513-0FC3-4CC6-9802-571D0814E9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13" r="-1" b="1595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5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597E4-E2C2-4A33-B53A-4538525D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solidFill>
                  <a:srgbClr val="EBEBEB"/>
                </a:solidFill>
              </a:rPr>
              <a:t>Your choice but useful for offers/other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180B6-090C-4EF7-A3D1-3C8F434E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9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CB60A8D-B1FA-4A1D-B6F0-3DB8BC84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2" r="-123" b="22569"/>
          <a:stretch/>
        </p:blipFill>
        <p:spPr>
          <a:xfrm>
            <a:off x="1" y="380995"/>
            <a:ext cx="12206544" cy="4645694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AB4C1-12F2-4DD5-A6DE-53B2813A8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Autofit/>
          </a:bodyPr>
          <a:lstStyle/>
          <a:p>
            <a:r>
              <a:rPr lang="en-GB" sz="2800">
                <a:solidFill>
                  <a:srgbClr val="EBEBEB"/>
                </a:solidFill>
              </a:rPr>
              <a:t>Enter mobile number and the subjects you are interested in</a:t>
            </a:r>
            <a:br>
              <a:rPr lang="en-GB" sz="2800">
                <a:solidFill>
                  <a:srgbClr val="EBEBEB"/>
                </a:solidFill>
              </a:rPr>
            </a:br>
            <a:endParaRPr lang="en-GB" sz="2800">
              <a:solidFill>
                <a:srgbClr val="EBEBE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F27ED-CC76-4F1D-BDF6-19C0FD929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4"/>
            <a:ext cx="10407602" cy="487924"/>
          </a:xfrm>
        </p:spPr>
        <p:txBody>
          <a:bodyPr>
            <a:noAutofit/>
          </a:bodyPr>
          <a:lstStyle/>
          <a:p>
            <a:r>
              <a:rPr lang="en-GB" sz="2800">
                <a:solidFill>
                  <a:schemeClr val="tx2">
                    <a:lumMod val="40000"/>
                    <a:lumOff val="60000"/>
                  </a:schemeClr>
                </a:solidFill>
              </a:rPr>
              <a:t>Tick you are in school add/find school </a:t>
            </a:r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GB" sz="2800">
                <a:solidFill>
                  <a:schemeClr val="tx2">
                    <a:lumMod val="40000"/>
                    <a:lumOff val="60000"/>
                  </a:schemeClr>
                </a:solidFill>
              </a:rPr>
              <a:t>create account</a:t>
            </a:r>
            <a:endParaRPr lang="en-GB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2D41C6-70E8-49D6-BA12-F9DFE9296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3" r="-1" b="1755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DC35F-3891-40FD-8F38-6840418B7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600">
                <a:solidFill>
                  <a:srgbClr val="EBEBEB"/>
                </a:solidFill>
              </a:rPr>
              <a:t>You now have access to a range of help, resources and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FFA4D-F5C6-441F-B120-257CCD88A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4"/>
            <a:ext cx="10407602" cy="487924"/>
          </a:xfrm>
        </p:spPr>
        <p:txBody>
          <a:bodyPr>
            <a:normAutofit/>
          </a:bodyPr>
          <a:lstStyle/>
          <a:p>
            <a:endParaRPr lang="en-GB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4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5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52AC79C-4309-4F68-8DA1-9CDF9B34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69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A5D6-7172-4BA8-AF3A-A55802F3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Now to start an application 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6E0E51-EB55-46E1-9C28-EFE9C713E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27" r="151" b="-284"/>
          <a:stretch/>
        </p:blipFill>
        <p:spPr>
          <a:xfrm>
            <a:off x="3390020" y="1719543"/>
            <a:ext cx="8266482" cy="4492694"/>
          </a:xfrm>
        </p:spPr>
      </p:pic>
      <p:sp>
        <p:nvSpPr>
          <p:cNvPr id="6" name="Left Arrow 15">
            <a:extLst>
              <a:ext uri="{FF2B5EF4-FFF2-40B4-BE49-F238E27FC236}">
                <a16:creationId xmlns:a16="http://schemas.microsoft.com/office/drawing/2014/main" id="{F8B8EA86-5697-4CCB-A90D-3D600B432FD6}"/>
              </a:ext>
            </a:extLst>
          </p:cNvPr>
          <p:cNvSpPr/>
          <p:nvPr/>
        </p:nvSpPr>
        <p:spPr>
          <a:xfrm rot="10800000">
            <a:off x="2583687" y="5558530"/>
            <a:ext cx="1616927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02284-8F62-446B-B95F-D9447B0CF44D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3729A-BCB0-47D9-9466-7596B5011029}"/>
              </a:ext>
            </a:extLst>
          </p:cNvPr>
          <p:cNvSpPr txBox="1"/>
          <p:nvPr/>
        </p:nvSpPr>
        <p:spPr>
          <a:xfrm>
            <a:off x="140494" y="5272087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ADD APPLICATION</a:t>
            </a:r>
          </a:p>
        </p:txBody>
      </p:sp>
    </p:spTree>
    <p:extLst>
      <p:ext uri="{BB962C8B-B14F-4D97-AF65-F5344CB8AC3E}">
        <p14:creationId xmlns:p14="http://schemas.microsoft.com/office/powerpoint/2010/main" val="40726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281C3-3975-47BF-A683-AE663E9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You need undergraduate unless you are applying for a conservatoire (music/performing arts)</a:t>
            </a:r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ED32CB-D1E1-4BC0-A96B-1617AB00F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8051" r="-1" b="14620"/>
          <a:stretch/>
        </p:blipFill>
        <p:spPr>
          <a:xfrm>
            <a:off x="955392" y="1532321"/>
            <a:ext cx="6275584" cy="40962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5813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4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6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6" name="Freeform: Shape 50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96A3D0-CF2B-4492-889F-412B929EF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28" y="2274521"/>
            <a:ext cx="6701782" cy="4316694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FEB4A8-5E80-4DB8-B236-508279449D01}"/>
              </a:ext>
            </a:extLst>
          </p:cNvPr>
          <p:cNvSpPr txBox="1"/>
          <p:nvPr/>
        </p:nvSpPr>
        <p:spPr>
          <a:xfrm>
            <a:off x="7266433" y="2607812"/>
            <a:ext cx="5122606" cy="36586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>
                <a:latin typeface="+mj-lt"/>
                <a:ea typeface="+mj-ea"/>
                <a:cs typeface="+mj-cs"/>
              </a:rPr>
              <a:t>Say Yes – Apply through school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000">
                <a:latin typeface="+mj-lt"/>
                <a:ea typeface="+mj-ea"/>
                <a:cs typeface="+mj-cs"/>
              </a:rPr>
              <a:t>Our Buzzword is</a:t>
            </a:r>
          </a:p>
          <a:p>
            <a:pPr algn="ctr"/>
            <a:r>
              <a:rPr lang="en-GB" sz="4000" b="1" i="0" u="sng">
                <a:solidFill>
                  <a:srgbClr val="333333"/>
                </a:solidFill>
                <a:effectLst/>
                <a:latin typeface="Roboto"/>
              </a:rPr>
              <a:t>Bromfords23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F7965-EF96-4B1C-80B0-3F3E5F104B92}"/>
              </a:ext>
            </a:extLst>
          </p:cNvPr>
          <p:cNvSpPr txBox="1"/>
          <p:nvPr/>
        </p:nvSpPr>
        <p:spPr>
          <a:xfrm>
            <a:off x="7712869" y="5129212"/>
            <a:ext cx="421957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ENTER THE BUZZWORD AND CONFIRM THE SCHOOL</a:t>
            </a:r>
          </a:p>
        </p:txBody>
      </p:sp>
    </p:spTree>
    <p:extLst>
      <p:ext uri="{BB962C8B-B14F-4D97-AF65-F5344CB8AC3E}">
        <p14:creationId xmlns:p14="http://schemas.microsoft.com/office/powerpoint/2010/main" val="336985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3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098CC-637A-4EAD-AFA7-B83E518FF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/>
              <a:t>It will then say you are linked to Bromfords School and Sixth Form College</a:t>
            </a:r>
          </a:p>
        </p:txBody>
      </p:sp>
    </p:spTree>
    <p:extLst>
      <p:ext uri="{BB962C8B-B14F-4D97-AF65-F5344CB8AC3E}">
        <p14:creationId xmlns:p14="http://schemas.microsoft.com/office/powerpoint/2010/main" val="393463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284DC-4994-49C8-9B5C-61FC9397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UCAS?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76B45-D333-4D29-BF32-AA3DCB8FB2C2}"/>
              </a:ext>
            </a:extLst>
          </p:cNvPr>
          <p:cNvSpPr txBox="1"/>
          <p:nvPr/>
        </p:nvSpPr>
        <p:spPr>
          <a:xfrm>
            <a:off x="512234" y="1856317"/>
            <a:ext cx="925194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/>
              <a:t>University and Colleges Admissions Service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DA04C-B6EE-40F5-BD74-44C24B5576BC}"/>
              </a:ext>
            </a:extLst>
          </p:cNvPr>
          <p:cNvSpPr txBox="1"/>
          <p:nvPr/>
        </p:nvSpPr>
        <p:spPr>
          <a:xfrm>
            <a:off x="575733" y="3697817"/>
            <a:ext cx="908261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b="1"/>
              <a:t>All</a:t>
            </a:r>
            <a:r>
              <a:rPr lang="en-GB" sz="2400" b="1">
                <a:ea typeface="+mn-lt"/>
                <a:cs typeface="+mn-lt"/>
              </a:rPr>
              <a:t> students </a:t>
            </a:r>
            <a:r>
              <a:rPr lang="en-GB" sz="2400">
                <a:ea typeface="+mn-lt"/>
                <a:cs typeface="+mn-lt"/>
              </a:rPr>
              <a:t>will need to register in the </a:t>
            </a:r>
            <a:r>
              <a:rPr lang="en-GB" sz="2400">
                <a:ea typeface="+mn-lt"/>
                <a:cs typeface="+mn-lt"/>
                <a:hlinkClick r:id="rId2"/>
              </a:rPr>
              <a:t>UCAS Hub</a:t>
            </a:r>
            <a:r>
              <a:rPr lang="en-GB" sz="2400">
                <a:ea typeface="+mn-lt"/>
                <a:cs typeface="+mn-lt"/>
              </a:rPr>
              <a:t> to start and access their application</a:t>
            </a:r>
            <a:br>
              <a:rPr lang="en-GB" sz="2400">
                <a:ea typeface="+mn-lt"/>
                <a:cs typeface="+mn-lt"/>
              </a:rPr>
            </a:br>
            <a:endParaRPr lang="en-GB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ea typeface="+mn-lt"/>
                <a:cs typeface="+mn-lt"/>
              </a:rPr>
              <a:t>There is only one single sign in for students to access the application and to track their offers and decisions</a:t>
            </a:r>
            <a:endParaRPr lang="en-GB" sz="2400"/>
          </a:p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75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7" name="Picture 4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5302A-17EE-E143-8195-F4682197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697491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Select </a:t>
            </a:r>
            <a:r>
              <a:rPr lang="en-US" sz="6700"/>
              <a:t>your form (but with 13)</a:t>
            </a:r>
            <a:r>
              <a:rPr lang="en-US" sz="67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as group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442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37FC563-52C0-44D7-A193-3C360B1C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0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AB5EDF2-74D5-4E82-893B-71F073482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303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5F41C1C-D46A-4063-A984-F41D6326D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63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8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91F001-67D0-4687-90ED-4359E91E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CA9C61-DFDF-BA45-B3B9-F9366036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41" y="293634"/>
            <a:ext cx="3339281" cy="168959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/>
              <a:t>Then click on </a:t>
            </a:r>
            <a:r>
              <a:rPr lang="en-US" sz="2800">
                <a:solidFill>
                  <a:srgbClr val="FFFF00"/>
                </a:solidFill>
              </a:rPr>
              <a:t>PERSONAL DETAILS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4E9BC36D-3E5C-EB49-9F0A-1325570847FB}"/>
              </a:ext>
            </a:extLst>
          </p:cNvPr>
          <p:cNvSpPr/>
          <p:nvPr/>
        </p:nvSpPr>
        <p:spPr>
          <a:xfrm rot="10800000">
            <a:off x="719070" y="5914414"/>
            <a:ext cx="1616927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E741C4-0690-4E31-A77A-E18867028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" t="-912" r="-293" b="9867"/>
          <a:stretch/>
        </p:blipFill>
        <p:spPr>
          <a:xfrm>
            <a:off x="3414713" y="167928"/>
            <a:ext cx="8470125" cy="6484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EFF57-4A37-4530-BCA6-E7AD9D318CB3}"/>
              </a:ext>
            </a:extLst>
          </p:cNvPr>
          <p:cNvSpPr txBox="1"/>
          <p:nvPr/>
        </p:nvSpPr>
        <p:spPr>
          <a:xfrm>
            <a:off x="366712" y="1819275"/>
            <a:ext cx="277891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2000">
                <a:solidFill>
                  <a:srgbClr val="EBEBEB"/>
                </a:solidFill>
                <a:latin typeface="Calibri"/>
                <a:cs typeface="Arial"/>
              </a:rPr>
              <a:t>NB your name should be the same as your exam entries</a:t>
            </a:r>
            <a:r>
              <a:rPr lang="en-GB" sz="2000">
                <a:latin typeface="Calibri"/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000">
                <a:solidFill>
                  <a:srgbClr val="EBEBEB"/>
                </a:solidFill>
                <a:latin typeface="Calibri"/>
                <a:cs typeface="Arial"/>
              </a:rPr>
              <a:t>Preferred name can be your shortened name eg Ben not Benjamin</a:t>
            </a:r>
            <a:r>
              <a:rPr lang="en-GB" sz="2000">
                <a:latin typeface="Calibri"/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000">
                <a:solidFill>
                  <a:srgbClr val="EBEBEB"/>
                </a:solidFill>
                <a:latin typeface="Calibri"/>
                <a:cs typeface="Arial"/>
              </a:rPr>
              <a:t>Only fill in surname before 16th birthday if you have changed your name since you turned 16 – otherwise don’t put anything here</a:t>
            </a:r>
            <a:r>
              <a:rPr lang="en-GB" sz="2000">
                <a:latin typeface="Calibri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060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9F6F70-AB94-47B1-89FC-870B218C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59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8121986-9487-4A1A-BC2D-6E72D53A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8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7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2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8950216-E0FF-4152-B024-32143B3663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1" r="17694"/>
          <a:stretch/>
        </p:blipFill>
        <p:spPr>
          <a:xfrm>
            <a:off x="646532" y="304800"/>
            <a:ext cx="7208284" cy="61555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66FA2D-EB83-49A6-8636-C60F5E1B7E8F}"/>
              </a:ext>
            </a:extLst>
          </p:cNvPr>
          <p:cNvSpPr txBox="1"/>
          <p:nvPr/>
        </p:nvSpPr>
        <p:spPr>
          <a:xfrm>
            <a:off x="8206031" y="3084291"/>
            <a:ext cx="3754987" cy="194490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>
                <a:latin typeface="+mj-lt"/>
                <a:ea typeface="+mj-ea"/>
                <a:cs typeface="+mj-cs"/>
              </a:rPr>
              <a:t>Nominated Access is usually a parent, </a:t>
            </a:r>
            <a:r>
              <a:rPr lang="en-US" err="1">
                <a:latin typeface="+mj-lt"/>
                <a:ea typeface="+mj-ea"/>
                <a:cs typeface="+mj-cs"/>
              </a:rPr>
              <a:t>Mr</a:t>
            </a:r>
            <a:r>
              <a:rPr lang="en-US">
                <a:latin typeface="+mj-lt"/>
                <a:ea typeface="+mj-ea"/>
                <a:cs typeface="+mj-cs"/>
              </a:rPr>
              <a:t> Marshall (Geography) or </a:t>
            </a:r>
            <a:r>
              <a:rPr lang="en-US" err="1">
                <a:latin typeface="+mj-lt"/>
                <a:ea typeface="+mj-ea"/>
                <a:cs typeface="+mj-cs"/>
              </a:rPr>
              <a:t>Mrs</a:t>
            </a:r>
            <a:r>
              <a:rPr lang="en-US">
                <a:latin typeface="+mj-lt"/>
                <a:ea typeface="+mj-ea"/>
                <a:cs typeface="+mj-cs"/>
              </a:rPr>
              <a:t> Shaw.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>
                <a:latin typeface="+mj-lt"/>
                <a:ea typeface="+mj-ea"/>
                <a:cs typeface="+mj-cs"/>
              </a:rPr>
              <a:t>This is someone you are willing to talk on your behalf to a </a:t>
            </a:r>
            <a:r>
              <a:rPr lang="en-US" err="1">
                <a:latin typeface="+mj-lt"/>
                <a:ea typeface="+mj-ea"/>
                <a:cs typeface="+mj-cs"/>
              </a:rPr>
              <a:t>uni</a:t>
            </a:r>
            <a:r>
              <a:rPr lang="en-US">
                <a:latin typeface="+mj-lt"/>
                <a:ea typeface="+mj-ea"/>
                <a:cs typeface="+mj-cs"/>
              </a:rPr>
              <a:t> should you need them.  </a:t>
            </a:r>
            <a:endParaRPr lang="en-US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6305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CC675-C2A3-44E3-BEA5-93DE02FB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Personal Details</a:t>
            </a: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D2986D-3ABF-49EA-814A-96BCD99E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1896217"/>
            <a:ext cx="5449889" cy="3065562"/>
          </a:xfrm>
          <a:prstGeom prst="rect">
            <a:avLst/>
          </a:prstGeom>
          <a:effectLst/>
        </p:spPr>
      </p:pic>
      <p:sp>
        <p:nvSpPr>
          <p:cNvPr id="40" name="Rectangle 3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AD5D5-1254-4DF5-A6F2-DEF8335A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Area of Permanent Residence – will be Essex for most – the county where you LIVE.   … use the LIST</a:t>
            </a:r>
          </a:p>
          <a:p>
            <a:pPr lvl="0"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Residential Category – most will be </a:t>
            </a:r>
            <a:r>
              <a:rPr lang="en-GB" sz="1000" b="1">
                <a:solidFill>
                  <a:srgbClr val="EBEBEB"/>
                </a:solidFill>
              </a:rPr>
              <a:t>UK Citizen England</a:t>
            </a:r>
            <a:r>
              <a:rPr lang="en-GB" sz="1000">
                <a:solidFill>
                  <a:srgbClr val="EBEBEB"/>
                </a:solidFill>
              </a:rPr>
              <a:t> – use the LIST</a:t>
            </a:r>
          </a:p>
          <a:p>
            <a:pPr lvl="0"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Fee Code – </a:t>
            </a:r>
            <a:r>
              <a:rPr lang="en-GB" sz="1000" b="1" u="sng">
                <a:solidFill>
                  <a:srgbClr val="EBEBEB"/>
                </a:solidFill>
              </a:rPr>
              <a:t>most will be 02 </a:t>
            </a:r>
            <a:r>
              <a:rPr lang="en-GB" sz="1000">
                <a:solidFill>
                  <a:srgbClr val="EBEBEB"/>
                </a:solidFill>
              </a:rPr>
              <a:t>– check again before application goes off re sponsorship etc (May be different if you’re </a:t>
            </a:r>
            <a:r>
              <a:rPr lang="en-GB" sz="1000" b="1" u="sng">
                <a:solidFill>
                  <a:srgbClr val="EBEBEB"/>
                </a:solidFill>
              </a:rPr>
              <a:t>not a UK citizen</a:t>
            </a:r>
            <a:r>
              <a:rPr lang="en-GB" sz="1000">
                <a:solidFill>
                  <a:srgbClr val="EBEBEB"/>
                </a:solidFill>
              </a:rPr>
              <a:t>)</a:t>
            </a:r>
          </a:p>
          <a:p>
            <a:pPr lvl="0">
              <a:lnSpc>
                <a:spcPct val="90000"/>
              </a:lnSpc>
            </a:pPr>
            <a:r>
              <a:rPr lang="en-GB" sz="1000" b="1">
                <a:solidFill>
                  <a:srgbClr val="EBEBEB"/>
                </a:solidFill>
              </a:rPr>
              <a:t>Student Support Arrangements –</a:t>
            </a:r>
            <a:r>
              <a:rPr lang="en-GB" sz="1000">
                <a:solidFill>
                  <a:srgbClr val="EBEBEB"/>
                </a:solidFill>
              </a:rPr>
              <a:t> select Essex etc depending on </a:t>
            </a:r>
            <a:r>
              <a:rPr lang="en-GB" sz="1000" b="1">
                <a:solidFill>
                  <a:srgbClr val="EBEBEB"/>
                </a:solidFill>
              </a:rPr>
              <a:t>where you live </a:t>
            </a:r>
            <a:r>
              <a:rPr lang="en-GB" sz="1000">
                <a:solidFill>
                  <a:srgbClr val="EBEBEB"/>
                </a:solidFill>
              </a:rPr>
              <a:t>– use list </a:t>
            </a:r>
          </a:p>
          <a:p>
            <a:pPr lvl="0"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Parent who is not a UK National … ?</a:t>
            </a:r>
          </a:p>
          <a:p>
            <a:pPr lvl="0"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Nominated Access – this is up to you!  However, I recommend you put me or Mrs Shaw so we can help with any issues or a parent. </a:t>
            </a:r>
          </a:p>
          <a:p>
            <a:pPr lvl="0"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Criminal Convictions – only tick if you HAVE a conviction!</a:t>
            </a:r>
          </a:p>
          <a:p>
            <a:pPr>
              <a:lnSpc>
                <a:spcPct val="90000"/>
              </a:lnSpc>
            </a:pPr>
            <a:r>
              <a:rPr lang="en-GB" sz="1000">
                <a:solidFill>
                  <a:srgbClr val="EBEBEB"/>
                </a:solidFill>
              </a:rPr>
              <a:t>Disability/ Special Needs – only include something here is it is registered and official – </a:t>
            </a:r>
            <a:r>
              <a:rPr lang="en-GB" sz="1000" err="1">
                <a:solidFill>
                  <a:srgbClr val="EBEBEB"/>
                </a:solidFill>
              </a:rPr>
              <a:t>ie</a:t>
            </a:r>
            <a:r>
              <a:rPr lang="en-GB" sz="1000">
                <a:solidFill>
                  <a:srgbClr val="EBEBEB"/>
                </a:solidFill>
              </a:rPr>
              <a:t> a statement. But DO include if you have one as lots of funding available.  </a:t>
            </a:r>
          </a:p>
          <a:p>
            <a:pPr>
              <a:lnSpc>
                <a:spcPct val="90000"/>
              </a:lnSpc>
            </a:pPr>
            <a:endParaRPr lang="en-GB" sz="10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18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E3D22-D8F3-4A36-AE87-93295C12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281" y="-254794"/>
            <a:ext cx="9404723" cy="1400530"/>
          </a:xfrm>
        </p:spPr>
        <p:txBody>
          <a:bodyPr/>
          <a:lstStyle/>
          <a:p>
            <a:br>
              <a:rPr lang="en-GB">
                <a:hlinkClick r:id="rId2"/>
              </a:rPr>
            </a:br>
            <a:r>
              <a:rPr lang="en-GB" sz="6600">
                <a:hlinkClick r:id="rId2"/>
              </a:rPr>
              <a:t>www.ucas.com</a:t>
            </a:r>
            <a:r>
              <a:rPr lang="en-GB" sz="6600"/>
              <a:t> </a:t>
            </a:r>
            <a:endParaRPr lang="en-GB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6DE92A40-70F8-1342-BC6E-40F01DAF68F6}"/>
              </a:ext>
            </a:extLst>
          </p:cNvPr>
          <p:cNvSpPr/>
          <p:nvPr/>
        </p:nvSpPr>
        <p:spPr>
          <a:xfrm>
            <a:off x="9054790" y="1784195"/>
            <a:ext cx="1616927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F86B0-34D3-004D-BDFC-E08C1E1347FE}"/>
              </a:ext>
            </a:extLst>
          </p:cNvPr>
          <p:cNvSpPr txBox="1"/>
          <p:nvPr/>
        </p:nvSpPr>
        <p:spPr>
          <a:xfrm>
            <a:off x="9623502" y="2665141"/>
            <a:ext cx="227484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/>
              <a:t>Sign in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A9C0D73-265A-40BA-BF0C-DD17F164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7" y="1941555"/>
            <a:ext cx="8140700" cy="46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8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220280D-8EE1-4FDF-B810-584D2696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8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7A7B8C-972C-47A0-97BA-F5AAEB43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5682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475479A-5420-4C8F-BEDB-2EC1F450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2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5BFD00-46DD-4382-ABF2-9AFDE61C9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2194560" y="5278582"/>
            <a:ext cx="2136371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Don’t worry about the ULN</a:t>
            </a:r>
          </a:p>
        </p:txBody>
      </p:sp>
    </p:spTree>
    <p:extLst>
      <p:ext uri="{BB962C8B-B14F-4D97-AF65-F5344CB8AC3E}">
        <p14:creationId xmlns:p14="http://schemas.microsoft.com/office/powerpoint/2010/main" val="3797248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" name="Oval 1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2BCA94-F8CC-4ADD-8AD3-585EB44AD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15" y="483436"/>
            <a:ext cx="7636027" cy="6152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5B40B-B8EE-4AA6-B73A-FEA9D9510464}"/>
              </a:ext>
            </a:extLst>
          </p:cNvPr>
          <p:cNvSpPr txBox="1"/>
          <p:nvPr/>
        </p:nvSpPr>
        <p:spPr>
          <a:xfrm>
            <a:off x="8328329" y="1074314"/>
            <a:ext cx="3640593" cy="5123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>
              <a:latin typeface="+mj-lt"/>
              <a:ea typeface="+mj-ea"/>
              <a:cs typeface="+mj-cs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School &gt;&gt;&gt;&gt;use </a:t>
            </a:r>
            <a:r>
              <a:rPr lang="en-GB">
                <a:solidFill>
                  <a:srgbClr val="FFFF00"/>
                </a:solidFill>
                <a:ea typeface="+mn-lt"/>
                <a:cs typeface="+mn-lt"/>
              </a:rPr>
              <a:t>find</a:t>
            </a:r>
            <a:r>
              <a:rPr lang="en-GB">
                <a:ea typeface="+mn-lt"/>
                <a:cs typeface="+mn-lt"/>
              </a:rPr>
              <a:t> &gt;&gt;&gt;&gt;  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Bromfords &gt;&gt;&gt; check exam number (16139)</a:t>
            </a:r>
            <a:endParaRPr lang="en-US"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If you joined us IN Year 7 your start date will be 09 2016 </a:t>
            </a:r>
            <a:endParaRPr lang="en-US"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If you joined AFTER Year 7, your start date will be different. </a:t>
            </a:r>
            <a:endParaRPr lang="en-US"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GB"/>
              <a:t>Finish Date 08 2023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GB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980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89F6-C3F0-DD40-A6C7-23F0BEA1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If you joined us for Sixth Form and sat GCSEs at another school 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18F76-F513-AD4E-B4D7-8DA6FE524DD9}"/>
              </a:ext>
            </a:extLst>
          </p:cNvPr>
          <p:cNvSpPr txBox="1"/>
          <p:nvPr/>
        </p:nvSpPr>
        <p:spPr>
          <a:xfrm>
            <a:off x="7005711" y="2194560"/>
            <a:ext cx="44453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7EE7C-6438-410E-8EE1-D3BC56D79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470541" cy="24047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/>
              <a:t>Click 'add new'</a:t>
            </a:r>
          </a:p>
          <a:p>
            <a:pPr>
              <a:buClr>
                <a:srgbClr val="8AD0D6"/>
              </a:buClr>
            </a:pPr>
            <a:r>
              <a:rPr lang="en-GB" sz="3600"/>
              <a:t>School college and enter details for your previous school.</a:t>
            </a:r>
          </a:p>
        </p:txBody>
      </p:sp>
    </p:spTree>
    <p:extLst>
      <p:ext uri="{BB962C8B-B14F-4D97-AF65-F5344CB8AC3E}">
        <p14:creationId xmlns:p14="http://schemas.microsoft.com/office/powerpoint/2010/main" val="32488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2C4B52-B02A-424C-B933-3A22B9F9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2200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F37C-9E7B-E24F-B4AC-609CA75E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Add qualifications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07514-1C79-1D43-A0F5-48EB010A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271252"/>
            <a:ext cx="3330328" cy="3809999"/>
          </a:xfrm>
        </p:spPr>
        <p:txBody>
          <a:bodyPr>
            <a:normAutofit fontScale="77500" lnSpcReduction="20000"/>
          </a:bodyPr>
          <a:lstStyle/>
          <a:p>
            <a:r>
              <a:rPr lang="en-US" sz="2800"/>
              <a:t>I have done a shortlist of your qualifications to help you add the correct ones. </a:t>
            </a:r>
          </a:p>
          <a:p>
            <a:r>
              <a:rPr lang="en-US" sz="2800"/>
              <a:t>If not sure – ASK your teacher</a:t>
            </a:r>
          </a:p>
          <a:p>
            <a:r>
              <a:rPr lang="en-US" sz="2800">
                <a:solidFill>
                  <a:srgbClr val="FFFF00"/>
                </a:solidFill>
              </a:rPr>
              <a:t>If you have a dance/music qualification let me know and we’ll find it</a:t>
            </a:r>
          </a:p>
        </p:txBody>
      </p:sp>
      <p:pic>
        <p:nvPicPr>
          <p:cNvPr id="4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58C3FC-678A-4614-9E4A-F6A6F46C0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54" y="1030144"/>
            <a:ext cx="7108862" cy="53052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5416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56F47-6B91-4B90-B940-3E2F8ACF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GB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125DB-DA61-48DD-B281-7C53A14F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Add </a:t>
            </a:r>
            <a:r>
              <a:rPr lang="en-GB" u="sng"/>
              <a:t>qualifications</a:t>
            </a:r>
            <a:r>
              <a:rPr lang="en-GB"/>
              <a:t> &gt;&gt;&gt;&gt;</a:t>
            </a:r>
          </a:p>
          <a:p>
            <a:r>
              <a:rPr lang="en-GB"/>
              <a:t>GCSE – add all GCSEs </a:t>
            </a:r>
          </a:p>
          <a:p>
            <a:pPr lvl="1"/>
            <a:r>
              <a:rPr lang="en-GB"/>
              <a:t>&gt;&gt; date is </a:t>
            </a:r>
            <a:r>
              <a:rPr lang="en-GB" u="sng"/>
              <a:t>August 2021</a:t>
            </a:r>
            <a:endParaRPr lang="en-GB"/>
          </a:p>
          <a:p>
            <a:pPr lvl="1"/>
            <a:r>
              <a:rPr lang="en-GB"/>
              <a:t>&gt;&gt;&gt; Awarding Body = AQA / Edexcel or other board </a:t>
            </a:r>
          </a:p>
          <a:p>
            <a:pPr lvl="1"/>
            <a:r>
              <a:rPr lang="en-GB"/>
              <a:t>&gt;&gt;&gt; use </a:t>
            </a:r>
            <a:r>
              <a:rPr lang="en-GB" u="sng"/>
              <a:t>SAVE and ADD SIMILAR</a:t>
            </a:r>
            <a:r>
              <a:rPr lang="en-GB"/>
              <a:t> until all subjects are in </a:t>
            </a:r>
          </a:p>
          <a:p>
            <a:r>
              <a:rPr lang="en-GB"/>
              <a:t>BTECs – </a:t>
            </a:r>
          </a:p>
          <a:p>
            <a:pPr lvl="1"/>
            <a:r>
              <a:rPr lang="en-GB"/>
              <a:t>Sixth Form BTECs</a:t>
            </a:r>
          </a:p>
          <a:p>
            <a:pPr lvl="1"/>
            <a:r>
              <a:rPr lang="en-GB"/>
              <a:t>Single = BTEC National Extended Certificate</a:t>
            </a:r>
          </a:p>
          <a:p>
            <a:pPr lvl="1"/>
            <a:r>
              <a:rPr lang="en-GB"/>
              <a:t>Double = BTEC National Diploma</a:t>
            </a:r>
          </a:p>
        </p:txBody>
      </p:sp>
    </p:spTree>
    <p:extLst>
      <p:ext uri="{BB962C8B-B14F-4D97-AF65-F5344CB8AC3E}">
        <p14:creationId xmlns:p14="http://schemas.microsoft.com/office/powerpoint/2010/main" val="4232313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B172EE-7B45-45E4-9AFF-AEB9E42FB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374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EC2D-D4B2-1241-BD67-B69C6E46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754" y="2446137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Click REGISTER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6EDB750B-8A2C-4A40-83DE-B0A1A0E762D1}"/>
              </a:ext>
            </a:extLst>
          </p:cNvPr>
          <p:cNvSpPr/>
          <p:nvPr/>
        </p:nvSpPr>
        <p:spPr>
          <a:xfrm>
            <a:off x="7001080" y="5573213"/>
            <a:ext cx="1616927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773D2-62D1-0D48-B0F9-569F117D6BDB}"/>
              </a:ext>
            </a:extLst>
          </p:cNvPr>
          <p:cNvSpPr txBox="1"/>
          <p:nvPr/>
        </p:nvSpPr>
        <p:spPr>
          <a:xfrm>
            <a:off x="6780621" y="2275267"/>
            <a:ext cx="2441467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Don’t try to log in – your UCAS log in will be for the main site not APPLY.  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B91F09-52F6-4CAE-88A1-C547C7A7B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0" y="1055116"/>
            <a:ext cx="6584950" cy="53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3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CD2239-F742-4F7B-9871-C34D17BA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3513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2EBA1-E168-4123-8806-E0347B57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0537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20EEB6-0B70-4C16-B8E3-C5A0E9D0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613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81009B-EE12-4812-A2C0-1FE52CEA8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0207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8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88593D4-4FB0-4602-8534-CAFE97E6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3AD15B8-0EA0-40BC-87B2-E4701ECF7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DE7CFA2F-BE78-4DE7-A2A4-B63454EE4E1E}"/>
              </a:ext>
            </a:extLst>
          </p:cNvPr>
          <p:cNvSpPr/>
          <p:nvPr/>
        </p:nvSpPr>
        <p:spPr>
          <a:xfrm>
            <a:off x="9534525" y="1495425"/>
            <a:ext cx="2105025" cy="21336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If you have a diagnosed disability it is worth mentioning so that </a:t>
            </a:r>
            <a:r>
              <a:rPr lang="en-GB" sz="1400" err="1"/>
              <a:t>Unis</a:t>
            </a:r>
            <a:r>
              <a:rPr lang="en-GB" sz="1400"/>
              <a:t> can run through any adaptations / funding available</a:t>
            </a:r>
          </a:p>
        </p:txBody>
      </p:sp>
    </p:spTree>
    <p:extLst>
      <p:ext uri="{BB962C8B-B14F-4D97-AF65-F5344CB8AC3E}">
        <p14:creationId xmlns:p14="http://schemas.microsoft.com/office/powerpoint/2010/main" val="1639561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3D124B-4DDC-4F84-819D-CF998C3D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6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A64DC54-C610-43ED-9A57-24170E59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4332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E8527B-08D9-40EF-AF15-30866C4D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0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C9DCAB-7DAF-4764-BAAE-7CBF7B4F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65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E12B7-1CAD-A441-B9EB-A98114A7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34" y="1364463"/>
            <a:ext cx="3331797" cy="46645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EBEBEB"/>
                </a:solidFill>
              </a:rPr>
              <a:t>Accept terms and conditions and press Register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0AB9C1FE-D0FF-8D40-8EBE-6D44D4C28DC5}"/>
              </a:ext>
            </a:extLst>
          </p:cNvPr>
          <p:cNvSpPr/>
          <p:nvPr/>
        </p:nvSpPr>
        <p:spPr>
          <a:xfrm>
            <a:off x="8715387" y="5867980"/>
            <a:ext cx="1616927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036193A-B16A-43A2-9E06-9CD94B91FD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1" t="11465" r="963" b="1578"/>
          <a:stretch/>
        </p:blipFill>
        <p:spPr>
          <a:xfrm>
            <a:off x="205317" y="827089"/>
            <a:ext cx="8214753" cy="5653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FC247-E435-491B-9911-91634AC18460}"/>
              </a:ext>
            </a:extLst>
          </p:cNvPr>
          <p:cNvSpPr txBox="1"/>
          <p:nvPr/>
        </p:nvSpPr>
        <p:spPr>
          <a:xfrm>
            <a:off x="8597900" y="1221317"/>
            <a:ext cx="29972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Your Password needs to contain:</a:t>
            </a:r>
          </a:p>
          <a:p>
            <a:r>
              <a:rPr lang="en-GB" b="1"/>
              <a:t>At least 8 characters</a:t>
            </a:r>
          </a:p>
          <a:p>
            <a:r>
              <a:rPr lang="en-GB" b="1"/>
              <a:t>At least 1 lowercase character</a:t>
            </a:r>
          </a:p>
          <a:p>
            <a:r>
              <a:rPr lang="en-GB" b="1"/>
              <a:t>At least 1 uppercase character</a:t>
            </a:r>
          </a:p>
          <a:p>
            <a:r>
              <a:rPr lang="en-GB" b="1"/>
              <a:t>At least 1 number</a:t>
            </a:r>
          </a:p>
          <a:p>
            <a:r>
              <a:rPr lang="en-GB" b="1"/>
              <a:t>At least 1 special character</a:t>
            </a:r>
          </a:p>
          <a:p>
            <a:r>
              <a:rPr lang="en-GB" b="1"/>
              <a:t>No more than 30 characters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AC32D-6814-452B-A74C-ECCFCBA0D6AC}"/>
              </a:ext>
            </a:extLst>
          </p:cNvPr>
          <p:cNvSpPr txBox="1"/>
          <p:nvPr/>
        </p:nvSpPr>
        <p:spPr>
          <a:xfrm>
            <a:off x="4332329" y="2295525"/>
            <a:ext cx="386924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EBEBEB"/>
                </a:solidFill>
              </a:rPr>
              <a:t>Important - Sensible email address that you check </a:t>
            </a:r>
            <a:r>
              <a:rPr lang="en-US" sz="2400" b="1">
                <a:solidFill>
                  <a:srgbClr val="EBEBEB"/>
                </a:solidFill>
              </a:rPr>
              <a:t>very regularly</a:t>
            </a:r>
            <a:r>
              <a:rPr lang="en-US" sz="2400">
                <a:solidFill>
                  <a:srgbClr val="EBEBEB"/>
                </a:solidFill>
              </a:rPr>
              <a:t>.  Can be school or home. </a:t>
            </a:r>
            <a:r>
              <a:rPr lang="en-GB" sz="2400"/>
              <a:t>​</a:t>
            </a:r>
          </a:p>
          <a:p>
            <a:endParaRPr lang="en-GB" sz="2400"/>
          </a:p>
          <a:p>
            <a:endParaRPr lang="en-GB" sz="2400"/>
          </a:p>
          <a:p>
            <a:r>
              <a:rPr lang="en-GB" sz="2400"/>
              <a:t>First name: Full name as birth certificate not Kate if it is Katie or Tom if it is Thomas</a:t>
            </a:r>
          </a:p>
        </p:txBody>
      </p:sp>
    </p:spTree>
    <p:extLst>
      <p:ext uri="{BB962C8B-B14F-4D97-AF65-F5344CB8AC3E}">
        <p14:creationId xmlns:p14="http://schemas.microsoft.com/office/powerpoint/2010/main" val="25013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39C0583-9C43-47F2-8E30-A9DF3A470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27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3EF31F-E3B2-4575-9F02-7F7F4E21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301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F1F71ED-C6A1-493B-8BEB-140EA4FE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7221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CF9F6D-89C7-4FB8-ADA5-2CC65416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0727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6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399AF2F-95BA-412B-99B9-628B244A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3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6374-90DD-470A-864B-F947086E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GB"/>
              <a:t>Personal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2EBB-7267-4512-9C59-462BA6BBB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907090"/>
            <a:ext cx="4338409" cy="33216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700" b="1" u="sng"/>
              <a:t>Paste in </a:t>
            </a:r>
            <a:r>
              <a:rPr lang="en-GB" sz="1700"/>
              <a:t>in from Word when you are happy it is the final version.  </a:t>
            </a:r>
          </a:p>
          <a:p>
            <a:pPr>
              <a:lnSpc>
                <a:spcPct val="90000"/>
              </a:lnSpc>
            </a:pPr>
            <a:r>
              <a:rPr lang="en-GB" sz="1700"/>
              <a:t>Do not add more than 4,000 characters as it will cut off. </a:t>
            </a:r>
          </a:p>
          <a:p>
            <a:pPr>
              <a:lnSpc>
                <a:spcPct val="90000"/>
              </a:lnSpc>
            </a:pPr>
            <a:r>
              <a:rPr lang="en-GB" sz="1700"/>
              <a:t>Check special characters such as pound signs and accents in languages as they do not always copy across.  </a:t>
            </a:r>
          </a:p>
          <a:p>
            <a:pPr>
              <a:lnSpc>
                <a:spcPct val="90000"/>
              </a:lnSpc>
            </a:pPr>
            <a:r>
              <a:rPr lang="en-GB" sz="1700" b="1"/>
              <a:t>CHECK THIS WITH FORM TUTOR/SIXTH FORM TEAM BEFORE YOU DO THIS.</a:t>
            </a:r>
            <a:endParaRPr lang="en-GB" sz="1700"/>
          </a:p>
          <a:p>
            <a:pPr marL="0" indent="0">
              <a:lnSpc>
                <a:spcPct val="90000"/>
              </a:lnSpc>
              <a:buNone/>
            </a:pPr>
            <a:r>
              <a:rPr lang="en-GB" sz="1700" b="1"/>
              <a:t> </a:t>
            </a:r>
            <a:endParaRPr lang="en-GB" sz="1700"/>
          </a:p>
          <a:p>
            <a:pPr>
              <a:lnSpc>
                <a:spcPct val="90000"/>
              </a:lnSpc>
            </a:pPr>
            <a:endParaRPr lang="en-GB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5CF84-2772-434F-99B7-57D4E616C95D}"/>
              </a:ext>
            </a:extLst>
          </p:cNvPr>
          <p:cNvSpPr txBox="1"/>
          <p:nvPr/>
        </p:nvSpPr>
        <p:spPr>
          <a:xfrm>
            <a:off x="335186" y="1519310"/>
            <a:ext cx="496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UCAS have very sophisticated plagiarism software and this does happen and they do notify universities so be very careful about this! 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F35872D5-2AC6-754E-8967-CB2C7B62B9A2}"/>
              </a:ext>
            </a:extLst>
          </p:cNvPr>
          <p:cNvSpPr/>
          <p:nvPr/>
        </p:nvSpPr>
        <p:spPr>
          <a:xfrm rot="10800000">
            <a:off x="5259370" y="1282834"/>
            <a:ext cx="775401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EC45682-4708-364D-A7A3-8FD5809DC9E8}"/>
              </a:ext>
            </a:extLst>
          </p:cNvPr>
          <p:cNvSpPr/>
          <p:nvPr/>
        </p:nvSpPr>
        <p:spPr>
          <a:xfrm rot="10800000">
            <a:off x="4871668" y="3713278"/>
            <a:ext cx="1354262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14E529-5475-49AC-AE67-27891EEC6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41" y="1240367"/>
            <a:ext cx="5713118" cy="54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55176E-A2BA-43BE-8294-2F09F29B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750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EC0D128D-A655-477D-917B-8800CFF7D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9555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B3B03-C20C-4EDF-9864-C3E50B66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Choices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53FDC5-BA96-48CB-A250-1E6C7E004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92" y="943717"/>
            <a:ext cx="6249989" cy="5275362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7437-F4D4-4FF3-9784-A78A273A8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400" b="1">
                <a:solidFill>
                  <a:srgbClr val="EBEBEB"/>
                </a:solidFill>
              </a:rPr>
              <a:t>LEAVE UNTIL YOU ARE READY.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400" b="1">
              <a:solidFill>
                <a:srgbClr val="EBEBEB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1400" b="1">
                <a:solidFill>
                  <a:srgbClr val="EBEBEB"/>
                </a:solidFill>
              </a:rPr>
              <a:t>They are in no particular order. They will appear in alphabetical order on your form and won’t be visible to your universities. 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400" b="1">
              <a:solidFill>
                <a:srgbClr val="EBEBEB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1400" b="1">
                <a:solidFill>
                  <a:srgbClr val="EBEBEB"/>
                </a:solidFill>
              </a:rPr>
              <a:t> You should have choices that are realistic with your predicted grades and make sure you have a back up for your insurance (lower entry requirement).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400" b="1">
              <a:solidFill>
                <a:srgbClr val="EBEBEB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1400" b="1">
                <a:solidFill>
                  <a:srgbClr val="EBEBEB"/>
                </a:solidFill>
              </a:rPr>
              <a:t>Do your research before completing this section!</a:t>
            </a:r>
            <a:endParaRPr lang="en-GB" sz="1400">
              <a:solidFill>
                <a:srgbClr val="EBEBEB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4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0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BB4E8E-9F90-4387-8BFC-6428FC04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191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2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3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3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39575-0E7B-4D96-9456-4DEBDEA9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>
                <a:solidFill>
                  <a:srgbClr val="EBEBEB"/>
                </a:solidFill>
              </a:rPr>
              <a:t>You will be sent an email with a code</a:t>
            </a:r>
            <a:endParaRPr lang="en-US" sz="42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CA4BD3-5D2F-42DB-8ED9-E3C705E96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8472" r="24272" b="-78"/>
          <a:stretch/>
        </p:blipFill>
        <p:spPr>
          <a:xfrm>
            <a:off x="6093992" y="1054602"/>
            <a:ext cx="5449889" cy="5308387"/>
          </a:xfrm>
          <a:prstGeom prst="rect">
            <a:avLst/>
          </a:prstGeom>
          <a:effectLst/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B87A-A255-43AA-848A-49AB86133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3367087"/>
            <a:ext cx="4166509" cy="285673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Font typeface="Wingdings 3" charset="2"/>
              <a:buChar char=""/>
            </a:pPr>
            <a:r>
              <a:rPr lang="en-US" sz="3200">
                <a:solidFill>
                  <a:srgbClr val="EBEBEB"/>
                </a:solidFill>
              </a:rPr>
              <a:t>Add Verification code – You only have 5 MINS</a:t>
            </a:r>
          </a:p>
          <a:p>
            <a:pPr>
              <a:buClr>
                <a:srgbClr val="F7F7F7"/>
              </a:buClr>
              <a:buFont typeface="Wingdings 3" charset="2"/>
              <a:buChar char=""/>
            </a:pPr>
            <a:r>
              <a:rPr lang="en-US" sz="3200">
                <a:solidFill>
                  <a:srgbClr val="EBEBEB"/>
                </a:solidFill>
              </a:rPr>
              <a:t>If you do not receive an email-check junk or if you have timed out click request another code</a:t>
            </a:r>
          </a:p>
        </p:txBody>
      </p:sp>
    </p:spTree>
    <p:extLst>
      <p:ext uri="{BB962C8B-B14F-4D97-AF65-F5344CB8AC3E}">
        <p14:creationId xmlns:p14="http://schemas.microsoft.com/office/powerpoint/2010/main" val="4193549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3F3637-7B30-4657-A11E-3BD2FBB62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0383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89CBC0E-45FD-4E60-B259-B5BFB241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9783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82AA1-94F9-4FAC-AEEF-3C52FB6F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59609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8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8CEAA5-004D-4FF1-8109-9C01753E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4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76DB98-A5B0-4E04-B534-AC714E18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5481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5D5E44D-1508-41C6-A4FF-A96508B2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16609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CCEBA0-983B-4D31-B264-FBDC18FF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25675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6401AB6-7B64-4188-8301-82F18711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8934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C243-596C-4B00-B106-A8E80306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609" y="656494"/>
            <a:ext cx="8052748" cy="164198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GB" sz="2600"/>
            </a:br>
            <a:r>
              <a:rPr lang="en-GB" sz="2600" b="1"/>
              <a:t>UCAS DEADLINES</a:t>
            </a:r>
            <a:br>
              <a:rPr lang="en-GB" sz="2600"/>
            </a:br>
            <a:r>
              <a:rPr lang="en-GB" sz="2600"/>
              <a:t>15</a:t>
            </a:r>
            <a:r>
              <a:rPr lang="en-GB" sz="2600" baseline="30000"/>
              <a:t>th</a:t>
            </a:r>
            <a:r>
              <a:rPr lang="en-GB" sz="2600"/>
              <a:t> October Oxbridge/Medicine/Dentistry</a:t>
            </a:r>
            <a:br>
              <a:rPr lang="en-GB" sz="2600"/>
            </a:br>
            <a:r>
              <a:rPr lang="en-GB" sz="2600"/>
              <a:t>25</a:t>
            </a:r>
            <a:r>
              <a:rPr lang="en-GB" sz="2600" baseline="30000"/>
              <a:t>th</a:t>
            </a:r>
            <a:r>
              <a:rPr lang="en-GB" sz="2600"/>
              <a:t> January – all 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585D2-93F9-4E3C-AEF7-5D4673E8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609" y="2391507"/>
            <a:ext cx="8554088" cy="3809999"/>
          </a:xfrm>
        </p:spPr>
        <p:txBody>
          <a:bodyPr>
            <a:normAutofit/>
          </a:bodyPr>
          <a:lstStyle/>
          <a:p>
            <a:r>
              <a:rPr lang="en-GB" sz="2800"/>
              <a:t>When all the sections are ticked as COMPLETE, you will be able to PAY/SEND </a:t>
            </a:r>
          </a:p>
          <a:p>
            <a:r>
              <a:rPr lang="en-GB" sz="2800">
                <a:solidFill>
                  <a:srgbClr val="FFFF00"/>
                </a:solidFill>
              </a:rPr>
              <a:t>This only goes as far as the Sixth Form Team to check. Not the universities. </a:t>
            </a:r>
          </a:p>
          <a:p>
            <a:r>
              <a:rPr lang="en-GB" sz="2800"/>
              <a:t>We will send it back if there are amendments; keep checking emails as the message returns to the email you put on the UCAS form.</a:t>
            </a:r>
          </a:p>
          <a:p>
            <a:endParaRPr lang="en-GB" sz="1600"/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09E060A-4FBC-4BCD-A093-95BEDEEE8375}"/>
              </a:ext>
            </a:extLst>
          </p:cNvPr>
          <p:cNvSpPr/>
          <p:nvPr/>
        </p:nvSpPr>
        <p:spPr>
          <a:xfrm>
            <a:off x="285750" y="581025"/>
            <a:ext cx="2752725" cy="181048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School Deadline</a:t>
            </a:r>
          </a:p>
          <a:p>
            <a:pPr algn="ctr"/>
            <a:r>
              <a:rPr lang="en-GB" b="1"/>
              <a:t>8</a:t>
            </a:r>
            <a:r>
              <a:rPr lang="en-GB" b="1" baseline="30000"/>
              <a:t>th</a:t>
            </a:r>
            <a:r>
              <a:rPr lang="en-GB" b="1"/>
              <a:t> October – Oxbridge etc</a:t>
            </a:r>
          </a:p>
          <a:p>
            <a:pPr algn="ctr"/>
            <a:r>
              <a:rPr lang="en-GB" b="1"/>
              <a:t>Pre-Christmas holidays for the others.  </a:t>
            </a:r>
          </a:p>
        </p:txBody>
      </p:sp>
    </p:spTree>
    <p:extLst>
      <p:ext uri="{BB962C8B-B14F-4D97-AF65-F5344CB8AC3E}">
        <p14:creationId xmlns:p14="http://schemas.microsoft.com/office/powerpoint/2010/main" val="1123703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1269535-4258-4139-99E7-A9E78B0A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13C42A-6B84-40EF-991A-81F745049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1207" r="229"/>
          <a:stretch/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45073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8BA578-50AB-4C66-ACFD-518E8AB3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1853738" y="4106488"/>
            <a:ext cx="723207" cy="29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£22.50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6945" y="4415367"/>
            <a:ext cx="723207" cy="29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£27</a:t>
            </a:r>
          </a:p>
        </p:txBody>
      </p:sp>
    </p:spTree>
    <p:extLst>
      <p:ext uri="{BB962C8B-B14F-4D97-AF65-F5344CB8AC3E}">
        <p14:creationId xmlns:p14="http://schemas.microsoft.com/office/powerpoint/2010/main" val="32632527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07ED5A-6691-43D4-A9E8-A03C1337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46663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E3D2-3A26-9B4F-B429-721A8C65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0DE3-E8D9-5E42-90A4-A569A4DC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53248"/>
            <a:ext cx="10899778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/>
              <a:t>Work through the activities on UCAS HUB and begin your 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/>
              <a:t>Keep checking the University Channel in the Year 12 Team.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/>
              <a:t>Ask for help – but not if the answer is in this </a:t>
            </a:r>
            <a:r>
              <a:rPr lang="en-US" sz="2800" err="1"/>
              <a:t>powerpoint</a:t>
            </a:r>
            <a:r>
              <a:rPr lang="en-US" sz="2800"/>
              <a:t>! </a:t>
            </a:r>
            <a:r>
              <a:rPr lang="en-US" sz="2800">
                <a:sym typeface="Wingdings" pitchFamily="2" charset="2"/>
              </a:rPr>
              <a:t> </a:t>
            </a:r>
          </a:p>
        </p:txBody>
      </p:sp>
    </p:spTree>
    <p:extLst>
      <p:ext uri="{BB962C8B-B14F-4D97-AF65-F5344CB8AC3E}">
        <p14:creationId xmlns:p14="http://schemas.microsoft.com/office/powerpoint/2010/main" val="86929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F75EA-B078-4A33-A7FA-AF2431B0A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2" r="-1" b="16849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BB577-37CD-46A9-A02F-E3DC12398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EBEBEB"/>
                </a:solidFill>
              </a:rPr>
              <a:t>Click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F9A0F-FD00-4C82-9DF4-79A1339AD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6139091"/>
            <a:ext cx="10407602" cy="71207"/>
          </a:xfrm>
        </p:spPr>
        <p:txBody>
          <a:bodyPr>
            <a:normAutofit fontScale="25000" lnSpcReduction="20000"/>
          </a:bodyPr>
          <a:lstStyle/>
          <a:p>
            <a:endParaRPr lang="en-GB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9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E0D025-B532-4BA9-B0D0-A140720CE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1932" r="-1054" b="4829"/>
          <a:stretch/>
        </p:blipFill>
        <p:spPr>
          <a:xfrm>
            <a:off x="948295" y="726811"/>
            <a:ext cx="10462097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Left Arrow 15">
            <a:extLst>
              <a:ext uri="{FF2B5EF4-FFF2-40B4-BE49-F238E27FC236}">
                <a16:creationId xmlns:a16="http://schemas.microsoft.com/office/drawing/2014/main" id="{EABD2BE7-0631-4302-BC41-551190C414A1}"/>
              </a:ext>
            </a:extLst>
          </p:cNvPr>
          <p:cNvSpPr/>
          <p:nvPr/>
        </p:nvSpPr>
        <p:spPr>
          <a:xfrm>
            <a:off x="7801232" y="2761094"/>
            <a:ext cx="1926489" cy="6690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7A9CD-6D6D-4B82-BBE9-C3CEAB6F8954}"/>
              </a:ext>
            </a:extLst>
          </p:cNvPr>
          <p:cNvSpPr txBox="1"/>
          <p:nvPr/>
        </p:nvSpPr>
        <p:spPr>
          <a:xfrm>
            <a:off x="7927181" y="3712368"/>
            <a:ext cx="3314698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Y</a:t>
            </a:r>
            <a:r>
              <a:rPr lang="en-GB" sz="2400"/>
              <a:t>ou need to click undergraduate.</a:t>
            </a:r>
            <a:endParaRPr lang="en-US"/>
          </a:p>
          <a:p>
            <a:endParaRPr lang="en-GB" sz="2400"/>
          </a:p>
          <a:p>
            <a:r>
              <a:rPr lang="en-GB" sz="2400"/>
              <a:t>Postgraduate is post degree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0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09BB91B5DB2408423E4BBE328B208" ma:contentTypeVersion="15" ma:contentTypeDescription="Create a new document." ma:contentTypeScope="" ma:versionID="abdef0c758caa9155e945eaf046b74cb">
  <xsd:schema xmlns:xsd="http://www.w3.org/2001/XMLSchema" xmlns:xs="http://www.w3.org/2001/XMLSchema" xmlns:p="http://schemas.microsoft.com/office/2006/metadata/properties" xmlns:ns2="6d2560e6-0a34-4645-a604-024ddde1dfa6" xmlns:ns3="0a37798d-c9b6-4cea-ba1f-b63594dea285" targetNamespace="http://schemas.microsoft.com/office/2006/metadata/properties" ma:root="true" ma:fieldsID="d72e0ce1d07bb48b2eebb709ed86394e" ns2:_="" ns3:_="">
    <xsd:import namespace="6d2560e6-0a34-4645-a604-024ddde1dfa6"/>
    <xsd:import namespace="0a37798d-c9b6-4cea-ba1f-b63594dea2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560e6-0a34-4645-a604-024ddde1d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87bf0b8-b902-4eb9-9119-99c1400d44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7798d-c9b6-4cea-ba1f-b63594dea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9823a48-8f94-4b2e-9f76-a360a7d7ef5d}" ma:internalName="TaxCatchAll" ma:showField="CatchAllData" ma:web="0a37798d-c9b6-4cea-ba1f-b63594dea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2560e6-0a34-4645-a604-024ddde1dfa6">
      <Terms xmlns="http://schemas.microsoft.com/office/infopath/2007/PartnerControls"/>
    </lcf76f155ced4ddcb4097134ff3c332f>
    <TaxCatchAll xmlns="0a37798d-c9b6-4cea-ba1f-b63594dea285" xsi:nil="true"/>
  </documentManagement>
</p:properties>
</file>

<file path=customXml/itemProps1.xml><?xml version="1.0" encoding="utf-8"?>
<ds:datastoreItem xmlns:ds="http://schemas.openxmlformats.org/officeDocument/2006/customXml" ds:itemID="{CF776E1F-04CB-413A-A1B7-AACAE73AB9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F5FD40-C4CC-445E-8360-68BB39792FEC}">
  <ds:schemaRefs>
    <ds:schemaRef ds:uri="0a37798d-c9b6-4cea-ba1f-b63594dea285"/>
    <ds:schemaRef ds:uri="6d2560e6-0a34-4645-a604-024ddde1df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BECDFD-2990-4115-94A7-FCEEF42D5D9C}">
  <ds:schemaRefs>
    <ds:schemaRef ds:uri="0a37798d-c9b6-4cea-ba1f-b63594dea285"/>
    <ds:schemaRef ds:uri="6d2560e6-0a34-4645-a604-024ddde1df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Ion</vt:lpstr>
      <vt:lpstr>UCAS APPLICATIONS</vt:lpstr>
      <vt:lpstr>What is UCAS?</vt:lpstr>
      <vt:lpstr> www.ucas.com </vt:lpstr>
      <vt:lpstr>Click REGISTER</vt:lpstr>
      <vt:lpstr>Accept terms and conditions and press Register</vt:lpstr>
      <vt:lpstr>You will be sent an email with a code</vt:lpstr>
      <vt:lpstr>PowerPoint Presentation</vt:lpstr>
      <vt:lpstr>Click 2023</vt:lpstr>
      <vt:lpstr>PowerPoint Presentation</vt:lpstr>
      <vt:lpstr>Click if you'd like info on Conservatoires or Apprenticeships and then next or just next if you don't</vt:lpstr>
      <vt:lpstr>Enter postcode</vt:lpstr>
      <vt:lpstr>Your choice but useful for offers/other opportunities</vt:lpstr>
      <vt:lpstr>Enter mobile number and the subjects you are interested in </vt:lpstr>
      <vt:lpstr>You now have access to a range of help, resources and support</vt:lpstr>
      <vt:lpstr>PowerPoint Presentation</vt:lpstr>
      <vt:lpstr>Now to start an application </vt:lpstr>
      <vt:lpstr>You need undergraduate unless you are applying for a conservatoire (music/performing arts)</vt:lpstr>
      <vt:lpstr>PowerPoint Presentation</vt:lpstr>
      <vt:lpstr>PowerPoint Presentation</vt:lpstr>
      <vt:lpstr>Select your form (but with 13) as group</vt:lpstr>
      <vt:lpstr>PowerPoint Presentation</vt:lpstr>
      <vt:lpstr>PowerPoint Presentation</vt:lpstr>
      <vt:lpstr>PowerPoint Presentation</vt:lpstr>
      <vt:lpstr>PowerPoint Presentation</vt:lpstr>
      <vt:lpstr>Then click on PERSONAL DETAILS</vt:lpstr>
      <vt:lpstr>PowerPoint Presentation</vt:lpstr>
      <vt:lpstr>PowerPoint Presentation</vt:lpstr>
      <vt:lpstr>PowerPoint Presentation</vt:lpstr>
      <vt:lpstr>Personal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joined us for Sixth Form and sat GCSEs at another school … </vt:lpstr>
      <vt:lpstr>PowerPoint Presentation</vt:lpstr>
      <vt:lpstr>Add qualifications</vt:lpstr>
      <vt:lpstr>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Statement</vt:lpstr>
      <vt:lpstr>PowerPoint Presentation</vt:lpstr>
      <vt:lpstr>PowerPoint Presentation</vt:lpstr>
      <vt:lpstr>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UCAS DEADLINES 15th October Oxbridge/Medicine/Dentistry 25th January – all other applications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UCAS APPLICATIONS</dc:title>
  <dc:creator>K Thomas (Crickhowell High School)</dc:creator>
  <cp:revision>1</cp:revision>
  <dcterms:created xsi:type="dcterms:W3CDTF">2020-05-20T13:21:44Z</dcterms:created>
  <dcterms:modified xsi:type="dcterms:W3CDTF">2022-07-14T12:59:22Z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0x010100ABB09BB91B5DB2408423E4BBE328B208</vt:lpwstr>
  </property>
  <property fmtid="{D5CDD505-2E9C-101B-9397-08002B2CF9AE}" pid="3" name="MediaServiceImageTags">
    <vt:lpwstr/>
  </property>
</Properties>
</file>