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6858000" cy="9906000" type="A4"/>
  <p:notesSz cx="67833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F1730-66B0-4A20-B3A3-4DF96EA0B534}" v="3" dt="2021-11-23T11:47:07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18" autoAdjust="0"/>
  </p:normalViewPr>
  <p:slideViewPr>
    <p:cSldViewPr snapToGrid="0">
      <p:cViewPr varScale="1">
        <p:scale>
          <a:sx n="73" d="100"/>
          <a:sy n="73" d="100"/>
        </p:scale>
        <p:origin x="3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1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9468" cy="498055"/>
          </a:xfrm>
          <a:prstGeom prst="rect">
            <a:avLst/>
          </a:prstGeom>
        </p:spPr>
        <p:txBody>
          <a:bodyPr vert="horz" lIns="91341" tIns="45671" rIns="91341" bIns="4567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1" y="1"/>
            <a:ext cx="2939468" cy="498055"/>
          </a:xfrm>
          <a:prstGeom prst="rect">
            <a:avLst/>
          </a:prstGeom>
        </p:spPr>
        <p:txBody>
          <a:bodyPr vert="horz" lIns="91341" tIns="45671" rIns="91341" bIns="45671" rtlCol="0"/>
          <a:lstStyle>
            <a:lvl1pPr algn="r">
              <a:defRPr sz="1200"/>
            </a:lvl1pPr>
          </a:lstStyle>
          <a:p>
            <a:fld id="{DEB43D2A-0D12-4FF0-BDBF-BCB58EEC758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39468" cy="498054"/>
          </a:xfrm>
          <a:prstGeom prst="rect">
            <a:avLst/>
          </a:prstGeom>
        </p:spPr>
        <p:txBody>
          <a:bodyPr vert="horz" lIns="91341" tIns="45671" rIns="91341" bIns="4567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1" y="9428584"/>
            <a:ext cx="2939468" cy="498054"/>
          </a:xfrm>
          <a:prstGeom prst="rect">
            <a:avLst/>
          </a:prstGeom>
        </p:spPr>
        <p:txBody>
          <a:bodyPr vert="horz" lIns="91341" tIns="45671" rIns="91341" bIns="45671" rtlCol="0" anchor="b"/>
          <a:lstStyle>
            <a:lvl1pPr algn="r">
              <a:defRPr sz="1200"/>
            </a:lvl1pPr>
          </a:lstStyle>
          <a:p>
            <a:fld id="{FE2C17D4-0383-4460-B20A-4924DD1CD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51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9468" cy="498055"/>
          </a:xfrm>
          <a:prstGeom prst="rect">
            <a:avLst/>
          </a:prstGeom>
        </p:spPr>
        <p:txBody>
          <a:bodyPr vert="horz" lIns="91341" tIns="45671" rIns="91341" bIns="4567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1" y="1"/>
            <a:ext cx="2939468" cy="498055"/>
          </a:xfrm>
          <a:prstGeom prst="rect">
            <a:avLst/>
          </a:prstGeom>
        </p:spPr>
        <p:txBody>
          <a:bodyPr vert="horz" lIns="91341" tIns="45671" rIns="91341" bIns="45671" rtlCol="0"/>
          <a:lstStyle>
            <a:lvl1pPr algn="r">
              <a:defRPr sz="1200"/>
            </a:lvl1pPr>
          </a:lstStyle>
          <a:p>
            <a:fld id="{653689F7-6716-4760-BA4A-29AF7CE288A5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241425"/>
            <a:ext cx="2316162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1" tIns="45671" rIns="91341" bIns="4567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77195"/>
            <a:ext cx="5426710" cy="3908615"/>
          </a:xfrm>
          <a:prstGeom prst="rect">
            <a:avLst/>
          </a:prstGeom>
        </p:spPr>
        <p:txBody>
          <a:bodyPr vert="horz" lIns="91341" tIns="45671" rIns="91341" bIns="4567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39468" cy="498054"/>
          </a:xfrm>
          <a:prstGeom prst="rect">
            <a:avLst/>
          </a:prstGeom>
        </p:spPr>
        <p:txBody>
          <a:bodyPr vert="horz" lIns="91341" tIns="45671" rIns="91341" bIns="4567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1" y="9428584"/>
            <a:ext cx="2939468" cy="498054"/>
          </a:xfrm>
          <a:prstGeom prst="rect">
            <a:avLst/>
          </a:prstGeom>
        </p:spPr>
        <p:txBody>
          <a:bodyPr vert="horz" lIns="91341" tIns="45671" rIns="91341" bIns="45671" rtlCol="0" anchor="b"/>
          <a:lstStyle>
            <a:lvl1pPr algn="r">
              <a:defRPr sz="1200"/>
            </a:lvl1pPr>
          </a:lstStyle>
          <a:p>
            <a:fld id="{2CD3A718-06F8-42B0-803C-373A1D2A3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7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1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0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7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4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2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9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8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C1EE4-4B56-4145-B249-BD8C6E5AEEE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DB07-4E20-4F96-BC17-9B0A50C66CB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15214"/>
            <a:ext cx="3501396" cy="124825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011711" y="1062923"/>
            <a:ext cx="5650503" cy="0"/>
          </a:xfrm>
          <a:prstGeom prst="line">
            <a:avLst/>
          </a:prstGeom>
          <a:ln w="66675" cmpd="thinThick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9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9160" y="327098"/>
            <a:ext cx="549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Tekton Pro" panose="020F0603020208020904" pitchFamily="34" charset="0"/>
              </a:rPr>
              <a:t>Year 11 Progress Exams</a:t>
            </a:r>
          </a:p>
          <a:p>
            <a:pPr algn="ctr"/>
            <a:r>
              <a:rPr lang="en-GB" b="1" dirty="0">
                <a:latin typeface="Tekton Pro" panose="020F0603020208020904" pitchFamily="34" charset="0"/>
              </a:rPr>
              <a:t>December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684" y="7272396"/>
            <a:ext cx="6319823" cy="2492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Students must report to the canteen by 8.30am.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All exams take place in the Sports Hall unless otherwise stated.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Some exams will finish after 2.50pm. Students need to ensure they have made the necessary arrangements to get home. 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Students will be in lessons when not in exams.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Students are advised to have breakfast and also eat/drink during the break between exams.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All equipment taken into the exam should be in a clear plastic bag or pencil case; phones </a:t>
            </a:r>
            <a:r>
              <a:rPr lang="en-GB" sz="1300">
                <a:latin typeface="Tekton Pro" panose="020F0603020208020904" pitchFamily="34" charset="0"/>
              </a:rPr>
              <a:t>and watches </a:t>
            </a:r>
            <a:r>
              <a:rPr lang="en-GB" sz="1300" dirty="0">
                <a:latin typeface="Tekton Pro" panose="020F0603020208020904" pitchFamily="34" charset="0"/>
              </a:rPr>
              <a:t>are not allowed; water bottles must have any labels removed.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No mobile phones, smart watches or MP3/4 players will be allowed in the exam room.</a:t>
            </a:r>
          </a:p>
          <a:p>
            <a:pPr marL="309554" indent="-309554">
              <a:buFont typeface="Arial" panose="020B0604020202020204" pitchFamily="34" charset="0"/>
              <a:buChar char="•"/>
            </a:pPr>
            <a:r>
              <a:rPr lang="en-GB" sz="1300" dirty="0">
                <a:latin typeface="Tekton Pro" panose="020F0603020208020904" pitchFamily="34" charset="0"/>
              </a:rPr>
              <a:t>Students must be in full school uniform at all times and adhere to the student dress code.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0B1762-3246-4B0A-A57F-546871759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5972"/>
              </p:ext>
            </p:extLst>
          </p:nvPr>
        </p:nvGraphicFramePr>
        <p:xfrm>
          <a:off x="1002373" y="1449977"/>
          <a:ext cx="4844545" cy="5586985"/>
        </p:xfrm>
        <a:graphic>
          <a:graphicData uri="http://schemas.openxmlformats.org/drawingml/2006/table">
            <a:tbl>
              <a:tblPr/>
              <a:tblGrid>
                <a:gridCol w="625459">
                  <a:extLst>
                    <a:ext uri="{9D8B030D-6E8A-4147-A177-3AD203B41FA5}">
                      <a16:colId xmlns:a16="http://schemas.microsoft.com/office/drawing/2014/main" val="513008473"/>
                    </a:ext>
                  </a:extLst>
                </a:gridCol>
                <a:gridCol w="604952">
                  <a:extLst>
                    <a:ext uri="{9D8B030D-6E8A-4147-A177-3AD203B41FA5}">
                      <a16:colId xmlns:a16="http://schemas.microsoft.com/office/drawing/2014/main" val="3834613423"/>
                    </a:ext>
                  </a:extLst>
                </a:gridCol>
                <a:gridCol w="32825">
                  <a:extLst>
                    <a:ext uri="{9D8B030D-6E8A-4147-A177-3AD203B41FA5}">
                      <a16:colId xmlns:a16="http://schemas.microsoft.com/office/drawing/2014/main" val="1708533175"/>
                    </a:ext>
                  </a:extLst>
                </a:gridCol>
                <a:gridCol w="710347">
                  <a:extLst>
                    <a:ext uri="{9D8B030D-6E8A-4147-A177-3AD203B41FA5}">
                      <a16:colId xmlns:a16="http://schemas.microsoft.com/office/drawing/2014/main" val="1499590011"/>
                    </a:ext>
                  </a:extLst>
                </a:gridCol>
                <a:gridCol w="215323">
                  <a:extLst>
                    <a:ext uri="{9D8B030D-6E8A-4147-A177-3AD203B41FA5}">
                      <a16:colId xmlns:a16="http://schemas.microsoft.com/office/drawing/2014/main" val="756933661"/>
                    </a:ext>
                  </a:extLst>
                </a:gridCol>
                <a:gridCol w="697233">
                  <a:extLst>
                    <a:ext uri="{9D8B030D-6E8A-4147-A177-3AD203B41FA5}">
                      <a16:colId xmlns:a16="http://schemas.microsoft.com/office/drawing/2014/main" val="2277744734"/>
                    </a:ext>
                  </a:extLst>
                </a:gridCol>
                <a:gridCol w="676726">
                  <a:extLst>
                    <a:ext uri="{9D8B030D-6E8A-4147-A177-3AD203B41FA5}">
                      <a16:colId xmlns:a16="http://schemas.microsoft.com/office/drawing/2014/main" val="838653522"/>
                    </a:ext>
                  </a:extLst>
                </a:gridCol>
                <a:gridCol w="215323">
                  <a:extLst>
                    <a:ext uri="{9D8B030D-6E8A-4147-A177-3AD203B41FA5}">
                      <a16:colId xmlns:a16="http://schemas.microsoft.com/office/drawing/2014/main" val="1548603270"/>
                    </a:ext>
                  </a:extLst>
                </a:gridCol>
                <a:gridCol w="1066357">
                  <a:extLst>
                    <a:ext uri="{9D8B030D-6E8A-4147-A177-3AD203B41FA5}">
                      <a16:colId xmlns:a16="http://schemas.microsoft.com/office/drawing/2014/main" val="1453129743"/>
                    </a:ext>
                  </a:extLst>
                </a:gridCol>
              </a:tblGrid>
              <a:tr h="160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9:05 Start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BREAK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11.25 Start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14:00 Start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87005"/>
                  </a:ext>
                </a:extLst>
              </a:tr>
              <a:tr h="51453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Film Studies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French Writing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(F) 1hr 15mins (H)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English Language Paper 1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86442"/>
                  </a:ext>
                </a:extLst>
              </a:tr>
              <a:tr h="65785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Combined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Chemistry</a:t>
                      </a:r>
                      <a:br>
                        <a:rPr lang="de-DE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DE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15mins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Triple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Chemistry</a:t>
                      </a:r>
                      <a:b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45mins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 Start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History Paper 2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929400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Maths Paper 1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 - Physical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French Reading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45mins (F) 1hr (H)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900543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Nutrition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45mins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Maths Paper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3977"/>
                  </a:ext>
                </a:extLst>
              </a:tr>
              <a:tr h="51453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b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History Paper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15mins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Music Listening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 Paper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909720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iMedia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iMedia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iMedia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707621"/>
                  </a:ext>
                </a:extLst>
              </a:tr>
              <a:tr h="613761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BTEC Business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2hr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BTEC Business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2hr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 Start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English Language Paper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44329"/>
                  </a:ext>
                </a:extLst>
              </a:tr>
              <a:tr h="757080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Combined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15mins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Triple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45mins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Studies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 Paper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11597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Dance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30mins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2hrs</a:t>
                      </a:r>
                      <a:endParaRPr lang="en-GB"/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 Start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English Literature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 – Human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10mins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420471"/>
                  </a:ext>
                </a:extLst>
              </a:tr>
              <a:tr h="757080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17/12/21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Combined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15mins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 Triple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45mins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7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1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28EC391FCC845BD414620D0D56F58" ma:contentTypeVersion="13" ma:contentTypeDescription="Create a new document." ma:contentTypeScope="" ma:versionID="b08195b9ded0b90747676698203f4569">
  <xsd:schema xmlns:xsd="http://www.w3.org/2001/XMLSchema" xmlns:xs="http://www.w3.org/2001/XMLSchema" xmlns:p="http://schemas.microsoft.com/office/2006/metadata/properties" xmlns:ns3="a6810db2-0987-40ab-a33e-b6646b48b53a" xmlns:ns4="7c1d67eb-928c-4e92-bdf8-210862ecab87" targetNamespace="http://schemas.microsoft.com/office/2006/metadata/properties" ma:root="true" ma:fieldsID="4b010eb0a17b61c2f2894caa5faf7e91" ns3:_="" ns4:_="">
    <xsd:import namespace="a6810db2-0987-40ab-a33e-b6646b48b53a"/>
    <xsd:import namespace="7c1d67eb-928c-4e92-bdf8-210862ecab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10db2-0987-40ab-a33e-b6646b48b5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67eb-928c-4e92-bdf8-210862ecab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1F680-B776-4F4A-B814-7D76AF4DDAAA}">
  <ds:schemaRefs>
    <ds:schemaRef ds:uri="http://purl.org/dc/elements/1.1/"/>
    <ds:schemaRef ds:uri="http://purl.org/dc/terms/"/>
    <ds:schemaRef ds:uri="7c1d67eb-928c-4e92-bdf8-210862ecab87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6810db2-0987-40ab-a33e-b6646b48b53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832EAA-2864-46E2-8D62-C4C8C5A4F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10db2-0987-40ab-a33e-b6646b48b53a"/>
    <ds:schemaRef ds:uri="7c1d67eb-928c-4e92-bdf8-210862eca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CF18C8-E109-40CF-B0BA-0707436130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324</Words>
  <Application>Microsoft Office PowerPoint</Application>
  <PresentationFormat>A4 Paper (210x297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Tekton Pro</vt:lpstr>
      <vt:lpstr>Office Theme</vt:lpstr>
      <vt:lpstr>PowerPoint Presentation</vt:lpstr>
    </vt:vector>
  </TitlesOfParts>
  <Company>The Bromfords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Petch</dc:creator>
  <cp:lastModifiedBy>Danielle Wakefield</cp:lastModifiedBy>
  <cp:revision>42</cp:revision>
  <cp:lastPrinted>2021-05-26T12:56:32Z</cp:lastPrinted>
  <dcterms:created xsi:type="dcterms:W3CDTF">2018-10-07T16:51:32Z</dcterms:created>
  <dcterms:modified xsi:type="dcterms:W3CDTF">2021-11-29T08:34:00Z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0x0101008B728EC391FCC845BD414620D0D56F58</vt:lpwstr>
  </property>
</Properties>
</file>